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panose="020B0604020202020204" charset="0"/>
      <p:regular r:id="rId27"/>
    </p:embeddedFont>
    <p:embeddedFont>
      <p:font typeface="DM Sans" panose="020B0604020202020204" charset="0"/>
      <p:regular r:id="rId28"/>
    </p:embeddedFont>
    <p:embeddedFont>
      <p:font typeface="Open Sans Light Bold" panose="020B0604020202020204" charset="0"/>
      <p:regular r:id="rId29"/>
    </p:embeddedFont>
    <p:embeddedFont>
      <p:font typeface="Space Mono Bold Italics" panose="020B0604020202020204" charset="0"/>
      <p:regular r:id="rId30"/>
    </p:embeddedFont>
    <p:embeddedFont>
      <p:font typeface="Arimo Italics" panose="020B0604020202020204" charset="0"/>
      <p:regular r:id="rId31"/>
    </p:embeddedFont>
    <p:embeddedFont>
      <p:font typeface="DM Sans Bold" panose="020B0604020202020204" charset="0"/>
      <p:regular r:id="rId32"/>
    </p:embeddedFont>
    <p:embeddedFont>
      <p:font typeface="Space Mono" panose="020B0604020202020204" charset="0"/>
      <p:regular r:id="rId33"/>
    </p:embeddedFont>
    <p:embeddedFont>
      <p:font typeface="Barlow Bold Bold" panose="020B0604020202020204" charset="0"/>
      <p:regular r:id="rId34"/>
    </p:embeddedFont>
    <p:embeddedFont>
      <p:font typeface="Space Mono Bold" panose="020B0604020202020204" charset="0"/>
      <p:regular r:id="rId35"/>
    </p:embeddedFont>
    <p:embeddedFont>
      <p:font typeface="Arimo Bold Italics" panose="020B0604020202020204" charset="0"/>
      <p:regular r:id="rId36"/>
    </p:embeddedFont>
    <p:embeddedFont>
      <p:font typeface="Arimo Bold" panose="020B0604020202020204" charset="0"/>
      <p:regular r:id="rId37"/>
    </p:embeddedFont>
    <p:embeddedFont>
      <p:font typeface="Calibri" panose="020F0502020204030204" pitchFamily="34" charset="0"/>
      <p:regular r:id="rId38"/>
      <p:bold r:id="rId39"/>
      <p:italic r:id="rId40"/>
      <p:boldItalic r:id="rId41"/>
    </p:embeddedFont>
    <p:embeddedFont>
      <p:font typeface="Open Sans Light" panose="020B0604020202020204" charset="0"/>
      <p:regular r:id="rId42"/>
    </p:embeddedFont>
    <p:embeddedFont>
      <p:font typeface="Space Mono Italics" panose="020B0604020202020204" charset="0"/>
      <p:regular r:id="rId43"/>
    </p:embeddedFont>
    <p:embeddedFont>
      <p:font typeface="Barlow Medium"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8.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1.png"/><Relationship Id="rId1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196" t="25845" r="2618" b="491"/>
          <a:stretch>
            <a:fillRect/>
          </a:stretch>
        </p:blipFill>
        <p:spPr>
          <a:xfrm>
            <a:off x="-1789620" y="-501677"/>
            <a:ext cx="10619226" cy="6923465"/>
          </a:xfrm>
          <a:prstGeom prst="rect">
            <a:avLst/>
          </a:prstGeom>
        </p:spPr>
      </p:pic>
      <p:pic>
        <p:nvPicPr>
          <p:cNvPr id="3" name="Picture 3"/>
          <p:cNvPicPr>
            <a:picLocks noChangeAspect="1"/>
          </p:cNvPicPr>
          <p:nvPr/>
        </p:nvPicPr>
        <p:blipFill>
          <a:blip r:embed="rId3"/>
          <a:srcRect l="10663" t="42984" r="8090"/>
          <a:stretch>
            <a:fillRect/>
          </a:stretch>
        </p:blipFill>
        <p:spPr>
          <a:xfrm>
            <a:off x="-3941710" y="4322912"/>
            <a:ext cx="12771316" cy="5964088"/>
          </a:xfrm>
          <a:prstGeom prst="rect">
            <a:avLst/>
          </a:prstGeom>
        </p:spPr>
      </p:pic>
      <p:grpSp>
        <p:nvGrpSpPr>
          <p:cNvPr id="4" name="Group 4"/>
          <p:cNvGrpSpPr/>
          <p:nvPr/>
        </p:nvGrpSpPr>
        <p:grpSpPr>
          <a:xfrm>
            <a:off x="3454766" y="1028700"/>
            <a:ext cx="12881951" cy="8229600"/>
            <a:chOff x="0" y="0"/>
            <a:chExt cx="26263731" cy="16778514"/>
          </a:xfrm>
        </p:grpSpPr>
        <p:sp>
          <p:nvSpPr>
            <p:cNvPr id="5" name="Freeform 5"/>
            <p:cNvSpPr/>
            <p:nvPr/>
          </p:nvSpPr>
          <p:spPr>
            <a:xfrm>
              <a:off x="0" y="0"/>
              <a:ext cx="26263730" cy="16778514"/>
            </a:xfrm>
            <a:custGeom>
              <a:avLst/>
              <a:gdLst/>
              <a:ahLst/>
              <a:cxnLst/>
              <a:rect l="l" t="t" r="r" b="b"/>
              <a:pathLst>
                <a:path w="26263730" h="16778514">
                  <a:moveTo>
                    <a:pt x="0" y="0"/>
                  </a:moveTo>
                  <a:lnTo>
                    <a:pt x="0" y="16778514"/>
                  </a:lnTo>
                  <a:lnTo>
                    <a:pt x="26263730" y="16778514"/>
                  </a:lnTo>
                  <a:lnTo>
                    <a:pt x="26263730" y="0"/>
                  </a:lnTo>
                  <a:lnTo>
                    <a:pt x="0" y="0"/>
                  </a:lnTo>
                  <a:close/>
                  <a:moveTo>
                    <a:pt x="26202770" y="16717555"/>
                  </a:moveTo>
                  <a:lnTo>
                    <a:pt x="59690" y="16717555"/>
                  </a:lnTo>
                  <a:lnTo>
                    <a:pt x="59690" y="59690"/>
                  </a:lnTo>
                  <a:lnTo>
                    <a:pt x="26202770" y="59690"/>
                  </a:lnTo>
                  <a:lnTo>
                    <a:pt x="26202770" y="16717555"/>
                  </a:lnTo>
                  <a:close/>
                </a:path>
              </a:pathLst>
            </a:custGeom>
            <a:solidFill>
              <a:srgbClr val="241D27"/>
            </a:solidFill>
          </p:spPr>
        </p:sp>
      </p:grpSp>
      <p:sp>
        <p:nvSpPr>
          <p:cNvPr id="6" name="TextBox 6"/>
          <p:cNvSpPr txBox="1"/>
          <p:nvPr/>
        </p:nvSpPr>
        <p:spPr>
          <a:xfrm>
            <a:off x="6223391" y="1817243"/>
            <a:ext cx="10415859" cy="6881114"/>
          </a:xfrm>
          <a:prstGeom prst="rect">
            <a:avLst/>
          </a:prstGeom>
        </p:spPr>
        <p:txBody>
          <a:bodyPr lIns="0" tIns="0" rIns="0" bIns="0" rtlCol="0" anchor="t">
            <a:spAutoFit/>
          </a:bodyPr>
          <a:lstStyle/>
          <a:p>
            <a:pPr>
              <a:lnSpc>
                <a:spcPts val="8835"/>
              </a:lnSpc>
            </a:pPr>
            <a:r>
              <a:rPr lang="en-US" sz="9399" spc="93">
                <a:solidFill>
                  <a:srgbClr val="241D27"/>
                </a:solidFill>
                <a:latin typeface="Space Mono Bold"/>
              </a:rPr>
              <a:t>MOVIE RECOMMENDATION WITH REVIEW ANALYSIS SYSTEM</a:t>
            </a:r>
          </a:p>
          <a:p>
            <a:pPr>
              <a:lnSpc>
                <a:spcPts val="9399"/>
              </a:lnSpc>
            </a:pPr>
            <a:endParaRPr lang="en-US" sz="9399" spc="93">
              <a:solidFill>
                <a:srgbClr val="241D27"/>
              </a:solidFill>
              <a:latin typeface="Space Mono Bold"/>
            </a:endParaRPr>
          </a:p>
        </p:txBody>
      </p:sp>
      <p:grpSp>
        <p:nvGrpSpPr>
          <p:cNvPr id="7" name="Group 7"/>
          <p:cNvGrpSpPr/>
          <p:nvPr/>
        </p:nvGrpSpPr>
        <p:grpSpPr>
          <a:xfrm>
            <a:off x="1028700" y="1028700"/>
            <a:ext cx="2426066" cy="8229600"/>
            <a:chOff x="0" y="0"/>
            <a:chExt cx="9411346" cy="31924782"/>
          </a:xfrm>
        </p:grpSpPr>
        <p:sp>
          <p:nvSpPr>
            <p:cNvPr id="8" name="Freeform 8"/>
            <p:cNvSpPr/>
            <p:nvPr/>
          </p:nvSpPr>
          <p:spPr>
            <a:xfrm>
              <a:off x="72390" y="72390"/>
              <a:ext cx="9266566" cy="31780001"/>
            </a:xfrm>
            <a:custGeom>
              <a:avLst/>
              <a:gdLst/>
              <a:ahLst/>
              <a:cxnLst/>
              <a:rect l="l" t="t" r="r" b="b"/>
              <a:pathLst>
                <a:path w="9266566" h="31780001">
                  <a:moveTo>
                    <a:pt x="0" y="0"/>
                  </a:moveTo>
                  <a:lnTo>
                    <a:pt x="9266566" y="0"/>
                  </a:lnTo>
                  <a:lnTo>
                    <a:pt x="9266566" y="31780001"/>
                  </a:lnTo>
                  <a:lnTo>
                    <a:pt x="0" y="31780001"/>
                  </a:lnTo>
                  <a:lnTo>
                    <a:pt x="0" y="0"/>
                  </a:lnTo>
                  <a:close/>
                </a:path>
              </a:pathLst>
            </a:custGeom>
            <a:solidFill>
              <a:srgbClr val="FFFFFF"/>
            </a:solidFill>
          </p:spPr>
        </p:sp>
        <p:sp>
          <p:nvSpPr>
            <p:cNvPr id="9" name="Freeform 9"/>
            <p:cNvSpPr/>
            <p:nvPr/>
          </p:nvSpPr>
          <p:spPr>
            <a:xfrm>
              <a:off x="0" y="0"/>
              <a:ext cx="9411346" cy="31924783"/>
            </a:xfrm>
            <a:custGeom>
              <a:avLst/>
              <a:gdLst/>
              <a:ahLst/>
              <a:cxnLst/>
              <a:rect l="l" t="t" r="r" b="b"/>
              <a:pathLst>
                <a:path w="9411346" h="31924783">
                  <a:moveTo>
                    <a:pt x="9266566" y="31780001"/>
                  </a:moveTo>
                  <a:lnTo>
                    <a:pt x="9411346" y="31780001"/>
                  </a:lnTo>
                  <a:lnTo>
                    <a:pt x="9411346" y="31924783"/>
                  </a:lnTo>
                  <a:lnTo>
                    <a:pt x="9266566" y="31924783"/>
                  </a:lnTo>
                  <a:lnTo>
                    <a:pt x="9266566" y="31780001"/>
                  </a:lnTo>
                  <a:close/>
                  <a:moveTo>
                    <a:pt x="0" y="144780"/>
                  </a:moveTo>
                  <a:lnTo>
                    <a:pt x="144780" y="144780"/>
                  </a:lnTo>
                  <a:lnTo>
                    <a:pt x="144780" y="31780001"/>
                  </a:lnTo>
                  <a:lnTo>
                    <a:pt x="0" y="31780001"/>
                  </a:lnTo>
                  <a:lnTo>
                    <a:pt x="0" y="144780"/>
                  </a:lnTo>
                  <a:close/>
                  <a:moveTo>
                    <a:pt x="0" y="31780001"/>
                  </a:moveTo>
                  <a:lnTo>
                    <a:pt x="144780" y="31780001"/>
                  </a:lnTo>
                  <a:lnTo>
                    <a:pt x="144780" y="31924783"/>
                  </a:lnTo>
                  <a:lnTo>
                    <a:pt x="0" y="31924783"/>
                  </a:lnTo>
                  <a:lnTo>
                    <a:pt x="0" y="31780001"/>
                  </a:lnTo>
                  <a:close/>
                  <a:moveTo>
                    <a:pt x="9266566" y="144780"/>
                  </a:moveTo>
                  <a:lnTo>
                    <a:pt x="9411346" y="144780"/>
                  </a:lnTo>
                  <a:lnTo>
                    <a:pt x="9411346" y="31780001"/>
                  </a:lnTo>
                  <a:lnTo>
                    <a:pt x="9266566" y="31780001"/>
                  </a:lnTo>
                  <a:lnTo>
                    <a:pt x="9266566" y="144780"/>
                  </a:lnTo>
                  <a:close/>
                  <a:moveTo>
                    <a:pt x="144780" y="31780001"/>
                  </a:moveTo>
                  <a:lnTo>
                    <a:pt x="9266566" y="31780001"/>
                  </a:lnTo>
                  <a:lnTo>
                    <a:pt x="9266566" y="31924783"/>
                  </a:lnTo>
                  <a:lnTo>
                    <a:pt x="144780" y="31924783"/>
                  </a:lnTo>
                  <a:lnTo>
                    <a:pt x="144780" y="31780001"/>
                  </a:lnTo>
                  <a:close/>
                  <a:moveTo>
                    <a:pt x="9266566" y="0"/>
                  </a:moveTo>
                  <a:lnTo>
                    <a:pt x="9411346" y="0"/>
                  </a:lnTo>
                  <a:lnTo>
                    <a:pt x="9411346" y="144780"/>
                  </a:lnTo>
                  <a:lnTo>
                    <a:pt x="9266566" y="144780"/>
                  </a:lnTo>
                  <a:lnTo>
                    <a:pt x="9266566" y="0"/>
                  </a:lnTo>
                  <a:close/>
                  <a:moveTo>
                    <a:pt x="0" y="0"/>
                  </a:moveTo>
                  <a:lnTo>
                    <a:pt x="144780" y="0"/>
                  </a:lnTo>
                  <a:lnTo>
                    <a:pt x="144780" y="144780"/>
                  </a:lnTo>
                  <a:lnTo>
                    <a:pt x="0" y="144780"/>
                  </a:lnTo>
                  <a:lnTo>
                    <a:pt x="0" y="0"/>
                  </a:lnTo>
                  <a:close/>
                  <a:moveTo>
                    <a:pt x="144780" y="0"/>
                  </a:moveTo>
                  <a:lnTo>
                    <a:pt x="9266566" y="0"/>
                  </a:lnTo>
                  <a:lnTo>
                    <a:pt x="9266566" y="144780"/>
                  </a:lnTo>
                  <a:lnTo>
                    <a:pt x="144780" y="144780"/>
                  </a:lnTo>
                  <a:lnTo>
                    <a:pt x="144780" y="0"/>
                  </a:lnTo>
                  <a:close/>
                </a:path>
              </a:pathLst>
            </a:custGeom>
            <a:solidFill>
              <a:srgbClr val="241D27"/>
            </a:solidFill>
          </p:spPr>
        </p:sp>
      </p:grpSp>
      <p:sp>
        <p:nvSpPr>
          <p:cNvPr id="10" name="TextBox 10"/>
          <p:cNvSpPr txBox="1"/>
          <p:nvPr/>
        </p:nvSpPr>
        <p:spPr>
          <a:xfrm rot="-5400000">
            <a:off x="-1166322" y="4910201"/>
            <a:ext cx="6835160" cy="466598"/>
          </a:xfrm>
          <a:prstGeom prst="rect">
            <a:avLst/>
          </a:prstGeom>
        </p:spPr>
        <p:txBody>
          <a:bodyPr lIns="0" tIns="0" rIns="0" bIns="0" rtlCol="0" anchor="t">
            <a:spAutoFit/>
          </a:bodyPr>
          <a:lstStyle/>
          <a:p>
            <a:pPr algn="ctr">
              <a:lnSpc>
                <a:spcPts val="3615"/>
              </a:lnSpc>
            </a:pPr>
            <a:r>
              <a:rPr lang="en-US" sz="3200" spc="320">
                <a:solidFill>
                  <a:srgbClr val="241D27"/>
                </a:solidFill>
                <a:latin typeface="Space Mono Bold"/>
              </a:rPr>
              <a:t>PROJECT RED MIMD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1594" y="1483684"/>
            <a:ext cx="7440620" cy="7774616"/>
            <a:chOff x="0" y="0"/>
            <a:chExt cx="15169940" cy="15850892"/>
          </a:xfrm>
        </p:grpSpPr>
        <p:sp>
          <p:nvSpPr>
            <p:cNvPr id="3" name="Freeform 3"/>
            <p:cNvSpPr/>
            <p:nvPr/>
          </p:nvSpPr>
          <p:spPr>
            <a:xfrm>
              <a:off x="0" y="0"/>
              <a:ext cx="15169941" cy="15850891"/>
            </a:xfrm>
            <a:custGeom>
              <a:avLst/>
              <a:gdLst/>
              <a:ahLst/>
              <a:cxnLst/>
              <a:rect l="l" t="t" r="r" b="b"/>
              <a:pathLst>
                <a:path w="15169941" h="15850891">
                  <a:moveTo>
                    <a:pt x="0" y="0"/>
                  </a:moveTo>
                  <a:lnTo>
                    <a:pt x="0" y="15850891"/>
                  </a:lnTo>
                  <a:lnTo>
                    <a:pt x="15169941" y="15850891"/>
                  </a:lnTo>
                  <a:lnTo>
                    <a:pt x="15169941" y="0"/>
                  </a:lnTo>
                  <a:lnTo>
                    <a:pt x="0" y="0"/>
                  </a:lnTo>
                  <a:close/>
                  <a:moveTo>
                    <a:pt x="15108980" y="15789932"/>
                  </a:moveTo>
                  <a:lnTo>
                    <a:pt x="59690" y="15789932"/>
                  </a:lnTo>
                  <a:lnTo>
                    <a:pt x="59690" y="59690"/>
                  </a:lnTo>
                  <a:lnTo>
                    <a:pt x="15108980" y="59690"/>
                  </a:lnTo>
                  <a:lnTo>
                    <a:pt x="15108980" y="15789932"/>
                  </a:lnTo>
                  <a:close/>
                </a:path>
              </a:pathLst>
            </a:custGeom>
            <a:solidFill>
              <a:srgbClr val="241D27"/>
            </a:solidFill>
          </p:spPr>
        </p:sp>
      </p:grpSp>
      <p:sp>
        <p:nvSpPr>
          <p:cNvPr id="4" name="AutoShape 4"/>
          <p:cNvSpPr/>
          <p:nvPr/>
        </p:nvSpPr>
        <p:spPr>
          <a:xfrm>
            <a:off x="0" y="0"/>
            <a:ext cx="2082149" cy="2367294"/>
          </a:xfrm>
          <a:prstGeom prst="rect">
            <a:avLst/>
          </a:prstGeom>
          <a:solidFill>
            <a:srgbClr val="241D27"/>
          </a:solidFill>
        </p:spPr>
      </p:sp>
      <p:sp>
        <p:nvSpPr>
          <p:cNvPr id="5" name="TextBox 5"/>
          <p:cNvSpPr txBox="1"/>
          <p:nvPr/>
        </p:nvSpPr>
        <p:spPr>
          <a:xfrm>
            <a:off x="540555" y="8693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09</a:t>
            </a:r>
          </a:p>
        </p:txBody>
      </p:sp>
      <p:sp>
        <p:nvSpPr>
          <p:cNvPr id="6" name="TextBox 6"/>
          <p:cNvSpPr txBox="1"/>
          <p:nvPr/>
        </p:nvSpPr>
        <p:spPr>
          <a:xfrm>
            <a:off x="1811872" y="4357532"/>
            <a:ext cx="6900064" cy="202692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User Module</a:t>
            </a:r>
          </a:p>
          <a:p>
            <a:pPr>
              <a:lnSpc>
                <a:spcPts val="6960"/>
              </a:lnSpc>
            </a:pPr>
            <a:r>
              <a:rPr lang="en-US" sz="5800" spc="174">
                <a:solidFill>
                  <a:srgbClr val="241D27"/>
                </a:solidFill>
                <a:latin typeface="Space Mono Bold"/>
              </a:rPr>
              <a:t>(Registration)</a:t>
            </a:r>
          </a:p>
        </p:txBody>
      </p:sp>
      <p:sp>
        <p:nvSpPr>
          <p:cNvPr id="7" name="AutoShape 7"/>
          <p:cNvSpPr/>
          <p:nvPr/>
        </p:nvSpPr>
        <p:spPr>
          <a:xfrm>
            <a:off x="10186620" y="0"/>
            <a:ext cx="8101380" cy="10287000"/>
          </a:xfrm>
          <a:prstGeom prst="rect">
            <a:avLst/>
          </a:prstGeom>
          <a:solidFill>
            <a:srgbClr val="241D27"/>
          </a:solidFill>
        </p:spPr>
      </p:sp>
      <p:grpSp>
        <p:nvGrpSpPr>
          <p:cNvPr id="8" name="Group 8"/>
          <p:cNvGrpSpPr/>
          <p:nvPr/>
        </p:nvGrpSpPr>
        <p:grpSpPr>
          <a:xfrm>
            <a:off x="12166902" y="1417230"/>
            <a:ext cx="5308969" cy="2641307"/>
            <a:chOff x="0" y="0"/>
            <a:chExt cx="7078625" cy="3521742"/>
          </a:xfrm>
        </p:grpSpPr>
        <p:sp>
          <p:nvSpPr>
            <p:cNvPr id="9" name="TextBox 9"/>
            <p:cNvSpPr txBox="1"/>
            <p:nvPr/>
          </p:nvSpPr>
          <p:spPr>
            <a:xfrm>
              <a:off x="0" y="-76200"/>
              <a:ext cx="7078625" cy="746760"/>
            </a:xfrm>
            <a:prstGeom prst="rect">
              <a:avLst/>
            </a:prstGeom>
          </p:spPr>
          <p:txBody>
            <a:bodyPr lIns="0" tIns="0" rIns="0" bIns="0" rtlCol="0" anchor="t">
              <a:spAutoFit/>
            </a:bodyPr>
            <a:lstStyle/>
            <a:p>
              <a:pPr>
                <a:lnSpc>
                  <a:spcPts val="4620"/>
                </a:lnSpc>
              </a:pPr>
              <a:r>
                <a:rPr lang="en-US" sz="3300" spc="363">
                  <a:solidFill>
                    <a:srgbClr val="FFFFFF"/>
                  </a:solidFill>
                  <a:latin typeface="Space Mono Bold"/>
                </a:rPr>
                <a:t>DASHBOARD</a:t>
              </a:r>
            </a:p>
          </p:txBody>
        </p:sp>
        <p:sp>
          <p:nvSpPr>
            <p:cNvPr id="10" name="TextBox 10"/>
            <p:cNvSpPr txBox="1"/>
            <p:nvPr/>
          </p:nvSpPr>
          <p:spPr>
            <a:xfrm>
              <a:off x="0" y="1052862"/>
              <a:ext cx="7078625" cy="2468880"/>
            </a:xfrm>
            <a:prstGeom prst="rect">
              <a:avLst/>
            </a:prstGeom>
          </p:spPr>
          <p:txBody>
            <a:bodyPr lIns="0" tIns="0" rIns="0" bIns="0" rtlCol="0" anchor="t">
              <a:spAutoFit/>
            </a:bodyPr>
            <a:lstStyle/>
            <a:p>
              <a:pPr>
                <a:lnSpc>
                  <a:spcPts val="3749"/>
                </a:lnSpc>
              </a:pPr>
              <a:r>
                <a:rPr lang="en-US" sz="2500" spc="25">
                  <a:solidFill>
                    <a:srgbClr val="FFFFFF"/>
                  </a:solidFill>
                  <a:latin typeface="Space Mono"/>
                </a:rPr>
                <a:t>In this section, users can view their profile, and previously watched movies.</a:t>
              </a:r>
            </a:p>
            <a:p>
              <a:pPr>
                <a:lnSpc>
                  <a:spcPts val="3750"/>
                </a:lnSpc>
              </a:pPr>
              <a:endParaRPr lang="en-US" sz="2500" spc="25">
                <a:solidFill>
                  <a:srgbClr val="FFFFFF"/>
                </a:solidFill>
                <a:latin typeface="Space Mono"/>
              </a:endParaRPr>
            </a:p>
          </p:txBody>
        </p:sp>
      </p:grpSp>
      <p:sp>
        <p:nvSpPr>
          <p:cNvPr id="11" name="TextBox 11"/>
          <p:cNvSpPr txBox="1"/>
          <p:nvPr/>
        </p:nvSpPr>
        <p:spPr>
          <a:xfrm>
            <a:off x="12166902" y="4290857"/>
            <a:ext cx="4749533" cy="1861185"/>
          </a:xfrm>
          <a:prstGeom prst="rect">
            <a:avLst/>
          </a:prstGeom>
        </p:spPr>
        <p:txBody>
          <a:bodyPr lIns="0" tIns="0" rIns="0" bIns="0" rtlCol="0" anchor="t">
            <a:spAutoFit/>
          </a:bodyPr>
          <a:lstStyle/>
          <a:p>
            <a:pPr>
              <a:lnSpc>
                <a:spcPts val="3750"/>
              </a:lnSpc>
            </a:pPr>
            <a:r>
              <a:rPr lang="en-US" sz="2500" spc="25">
                <a:solidFill>
                  <a:srgbClr val="FFFFFF"/>
                </a:solidFill>
                <a:latin typeface="Space Mono"/>
              </a:rPr>
              <a:t>User can update their profile, change the password and recover their password.</a:t>
            </a:r>
          </a:p>
        </p:txBody>
      </p:sp>
      <p:sp>
        <p:nvSpPr>
          <p:cNvPr id="12" name="TextBox 12"/>
          <p:cNvSpPr txBox="1"/>
          <p:nvPr/>
        </p:nvSpPr>
        <p:spPr>
          <a:xfrm>
            <a:off x="12176427" y="7119886"/>
            <a:ext cx="4749533" cy="1870710"/>
          </a:xfrm>
          <a:prstGeom prst="rect">
            <a:avLst/>
          </a:prstGeom>
        </p:spPr>
        <p:txBody>
          <a:bodyPr lIns="0" tIns="0" rIns="0" bIns="0" rtlCol="0" anchor="t">
            <a:spAutoFit/>
          </a:bodyPr>
          <a:lstStyle/>
          <a:p>
            <a:pPr>
              <a:lnSpc>
                <a:spcPts val="3749"/>
              </a:lnSpc>
            </a:pPr>
            <a:r>
              <a:rPr lang="en-US" sz="2500" spc="25">
                <a:solidFill>
                  <a:srgbClr val="FFFFFF"/>
                </a:solidFill>
                <a:latin typeface="Space Mono"/>
              </a:rPr>
              <a:t>They can see their favorites and saved movies.</a:t>
            </a:r>
          </a:p>
          <a:p>
            <a:pPr>
              <a:lnSpc>
                <a:spcPts val="3750"/>
              </a:lnSpc>
            </a:pPr>
            <a:endParaRPr lang="en-US" sz="2500" spc="25">
              <a:solidFill>
                <a:srgbClr val="FFFFFF"/>
              </a:solidFill>
              <a:latin typeface="Space Mono"/>
            </a:endParaRPr>
          </a:p>
        </p:txBody>
      </p:sp>
      <p:grpSp>
        <p:nvGrpSpPr>
          <p:cNvPr id="13" name="Group 13"/>
          <p:cNvGrpSpPr/>
          <p:nvPr/>
        </p:nvGrpSpPr>
        <p:grpSpPr>
          <a:xfrm>
            <a:off x="9932967" y="1417230"/>
            <a:ext cx="1161065" cy="239796"/>
            <a:chOff x="0" y="0"/>
            <a:chExt cx="2459679" cy="508000"/>
          </a:xfrm>
        </p:grpSpPr>
        <p:sp>
          <p:nvSpPr>
            <p:cNvPr id="14" name="Freeform 14"/>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grpSp>
        <p:nvGrpSpPr>
          <p:cNvPr id="15" name="Group 15"/>
          <p:cNvGrpSpPr/>
          <p:nvPr/>
        </p:nvGrpSpPr>
        <p:grpSpPr>
          <a:xfrm>
            <a:off x="9932967" y="4246709"/>
            <a:ext cx="1161065" cy="239796"/>
            <a:chOff x="0" y="0"/>
            <a:chExt cx="2459679" cy="508000"/>
          </a:xfrm>
        </p:grpSpPr>
        <p:sp>
          <p:nvSpPr>
            <p:cNvPr id="16" name="Freeform 16"/>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grpSp>
        <p:nvGrpSpPr>
          <p:cNvPr id="17" name="Group 17"/>
          <p:cNvGrpSpPr/>
          <p:nvPr/>
        </p:nvGrpSpPr>
        <p:grpSpPr>
          <a:xfrm>
            <a:off x="9932967" y="7076188"/>
            <a:ext cx="1161065" cy="239796"/>
            <a:chOff x="0" y="0"/>
            <a:chExt cx="2459679" cy="508000"/>
          </a:xfrm>
        </p:grpSpPr>
        <p:sp>
          <p:nvSpPr>
            <p:cNvPr id="18" name="Freeform 18"/>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41730" y="2212347"/>
            <a:ext cx="7386477" cy="6926424"/>
            <a:chOff x="0" y="0"/>
            <a:chExt cx="15059554" cy="14121597"/>
          </a:xfrm>
        </p:grpSpPr>
        <p:sp>
          <p:nvSpPr>
            <p:cNvPr id="3" name="Freeform 3"/>
            <p:cNvSpPr/>
            <p:nvPr/>
          </p:nvSpPr>
          <p:spPr>
            <a:xfrm>
              <a:off x="0" y="0"/>
              <a:ext cx="15059554" cy="14121597"/>
            </a:xfrm>
            <a:custGeom>
              <a:avLst/>
              <a:gdLst/>
              <a:ahLst/>
              <a:cxnLst/>
              <a:rect l="l" t="t" r="r" b="b"/>
              <a:pathLst>
                <a:path w="15059554" h="14121597">
                  <a:moveTo>
                    <a:pt x="0" y="0"/>
                  </a:moveTo>
                  <a:lnTo>
                    <a:pt x="0" y="14121597"/>
                  </a:lnTo>
                  <a:lnTo>
                    <a:pt x="15059554" y="14121597"/>
                  </a:lnTo>
                  <a:lnTo>
                    <a:pt x="15059554" y="0"/>
                  </a:lnTo>
                  <a:lnTo>
                    <a:pt x="0" y="0"/>
                  </a:lnTo>
                  <a:close/>
                  <a:moveTo>
                    <a:pt x="14998595" y="14060638"/>
                  </a:moveTo>
                  <a:lnTo>
                    <a:pt x="59690" y="14060638"/>
                  </a:lnTo>
                  <a:lnTo>
                    <a:pt x="59690" y="59690"/>
                  </a:lnTo>
                  <a:lnTo>
                    <a:pt x="14998595" y="59690"/>
                  </a:lnTo>
                  <a:lnTo>
                    <a:pt x="14998595" y="14060638"/>
                  </a:lnTo>
                  <a:close/>
                </a:path>
              </a:pathLst>
            </a:custGeom>
            <a:solidFill>
              <a:srgbClr val="241D27"/>
            </a:solidFill>
          </p:spPr>
        </p:sp>
      </p:grpSp>
      <p:grpSp>
        <p:nvGrpSpPr>
          <p:cNvPr id="4" name="Group 4"/>
          <p:cNvGrpSpPr/>
          <p:nvPr/>
        </p:nvGrpSpPr>
        <p:grpSpPr>
          <a:xfrm>
            <a:off x="8418318" y="2488851"/>
            <a:ext cx="7276318" cy="6554643"/>
            <a:chOff x="0" y="0"/>
            <a:chExt cx="9701758" cy="8739523"/>
          </a:xfrm>
        </p:grpSpPr>
        <p:sp>
          <p:nvSpPr>
            <p:cNvPr id="5" name="TextBox 5"/>
            <p:cNvSpPr txBox="1"/>
            <p:nvPr/>
          </p:nvSpPr>
          <p:spPr>
            <a:xfrm>
              <a:off x="0" y="2368903"/>
              <a:ext cx="9701758" cy="6370620"/>
            </a:xfrm>
            <a:prstGeom prst="rect">
              <a:avLst/>
            </a:prstGeom>
          </p:spPr>
          <p:txBody>
            <a:bodyPr lIns="0" tIns="0" rIns="0" bIns="0" rtlCol="0" anchor="t">
              <a:spAutoFit/>
            </a:bodyPr>
            <a:lstStyle/>
            <a:p>
              <a:pPr>
                <a:lnSpc>
                  <a:spcPts val="4224"/>
                </a:lnSpc>
              </a:pPr>
              <a:r>
                <a:rPr lang="en-US" sz="2816" spc="28">
                  <a:solidFill>
                    <a:srgbClr val="241D27"/>
                  </a:solidFill>
                  <a:latin typeface="Space Mono"/>
                </a:rPr>
                <a:t>Requirements and specifications are known as (computer) system requirements and are often used as a guideline as opposed to an absolute rule. Most software defines two sets of system requirements: minimum and recommended.</a:t>
              </a:r>
            </a:p>
            <a:p>
              <a:pPr>
                <a:lnSpc>
                  <a:spcPts val="4224"/>
                </a:lnSpc>
              </a:pPr>
              <a:endParaRPr lang="en-US" sz="2816" spc="28">
                <a:solidFill>
                  <a:srgbClr val="241D27"/>
                </a:solidFill>
                <a:latin typeface="Space Mono"/>
              </a:endParaRPr>
            </a:p>
          </p:txBody>
        </p:sp>
        <p:sp>
          <p:nvSpPr>
            <p:cNvPr id="6" name="TextBox 6"/>
            <p:cNvSpPr txBox="1"/>
            <p:nvPr/>
          </p:nvSpPr>
          <p:spPr>
            <a:xfrm>
              <a:off x="0" y="0"/>
              <a:ext cx="9701758" cy="1605280"/>
            </a:xfrm>
            <a:prstGeom prst="rect">
              <a:avLst/>
            </a:prstGeom>
          </p:spPr>
          <p:txBody>
            <a:bodyPr lIns="0" tIns="0" rIns="0" bIns="0" rtlCol="0" anchor="t">
              <a:spAutoFit/>
            </a:bodyPr>
            <a:lstStyle/>
            <a:p>
              <a:pPr>
                <a:lnSpc>
                  <a:spcPts val="4760"/>
                </a:lnSpc>
              </a:pPr>
              <a:r>
                <a:rPr lang="en-US" sz="3966" spc="396">
                  <a:solidFill>
                    <a:srgbClr val="241D27"/>
                  </a:solidFill>
                  <a:latin typeface="Space Mono Bold Italics"/>
                </a:rPr>
                <a:t>REQUIREMENTS AND SPECIFICATIONS</a:t>
              </a:r>
            </a:p>
          </p:txBody>
        </p:sp>
      </p:grpSp>
      <p:pic>
        <p:nvPicPr>
          <p:cNvPr id="7" name="Picture 7"/>
          <p:cNvPicPr>
            <a:picLocks noChangeAspect="1"/>
          </p:cNvPicPr>
          <p:nvPr/>
        </p:nvPicPr>
        <p:blipFill>
          <a:blip r:embed="rId2"/>
          <a:srcRect l="29557" r="29557"/>
          <a:stretch>
            <a:fillRect/>
          </a:stretch>
        </p:blipFill>
        <p:spPr>
          <a:xfrm>
            <a:off x="1028700" y="1028700"/>
            <a:ext cx="4113559" cy="6707655"/>
          </a:xfrm>
          <a:prstGeom prst="rect">
            <a:avLst/>
          </a:prstGeom>
        </p:spPr>
      </p:pic>
      <p:grpSp>
        <p:nvGrpSpPr>
          <p:cNvPr id="8" name="Group 8"/>
          <p:cNvGrpSpPr/>
          <p:nvPr/>
        </p:nvGrpSpPr>
        <p:grpSpPr>
          <a:xfrm>
            <a:off x="1816077" y="1685345"/>
            <a:ext cx="4145300" cy="6664272"/>
            <a:chOff x="0" y="0"/>
            <a:chExt cx="16080707" cy="25852463"/>
          </a:xfrm>
        </p:grpSpPr>
        <p:sp>
          <p:nvSpPr>
            <p:cNvPr id="9" name="Freeform 9"/>
            <p:cNvSpPr/>
            <p:nvPr/>
          </p:nvSpPr>
          <p:spPr>
            <a:xfrm>
              <a:off x="72390" y="72390"/>
              <a:ext cx="15935927" cy="25707683"/>
            </a:xfrm>
            <a:custGeom>
              <a:avLst/>
              <a:gdLst/>
              <a:ahLst/>
              <a:cxnLst/>
              <a:rect l="l" t="t" r="r" b="b"/>
              <a:pathLst>
                <a:path w="15935927" h="25707683">
                  <a:moveTo>
                    <a:pt x="0" y="0"/>
                  </a:moveTo>
                  <a:lnTo>
                    <a:pt x="15935927" y="0"/>
                  </a:lnTo>
                  <a:lnTo>
                    <a:pt x="15935927" y="25707683"/>
                  </a:lnTo>
                  <a:lnTo>
                    <a:pt x="0" y="25707683"/>
                  </a:lnTo>
                  <a:lnTo>
                    <a:pt x="0" y="0"/>
                  </a:lnTo>
                  <a:close/>
                </a:path>
              </a:pathLst>
            </a:custGeom>
            <a:solidFill>
              <a:srgbClr val="FFFFFF"/>
            </a:solidFill>
          </p:spPr>
        </p:sp>
        <p:sp>
          <p:nvSpPr>
            <p:cNvPr id="10" name="Freeform 10"/>
            <p:cNvSpPr/>
            <p:nvPr/>
          </p:nvSpPr>
          <p:spPr>
            <a:xfrm>
              <a:off x="0" y="0"/>
              <a:ext cx="16080707" cy="25852464"/>
            </a:xfrm>
            <a:custGeom>
              <a:avLst/>
              <a:gdLst/>
              <a:ahLst/>
              <a:cxnLst/>
              <a:rect l="l" t="t" r="r" b="b"/>
              <a:pathLst>
                <a:path w="16080707" h="25852464">
                  <a:moveTo>
                    <a:pt x="15935927" y="25707684"/>
                  </a:moveTo>
                  <a:lnTo>
                    <a:pt x="16080707" y="25707684"/>
                  </a:lnTo>
                  <a:lnTo>
                    <a:pt x="16080707" y="25852464"/>
                  </a:lnTo>
                  <a:lnTo>
                    <a:pt x="15935927" y="25852464"/>
                  </a:lnTo>
                  <a:lnTo>
                    <a:pt x="15935927" y="25707684"/>
                  </a:lnTo>
                  <a:close/>
                  <a:moveTo>
                    <a:pt x="0" y="144780"/>
                  </a:moveTo>
                  <a:lnTo>
                    <a:pt x="144780" y="144780"/>
                  </a:lnTo>
                  <a:lnTo>
                    <a:pt x="144780" y="25707684"/>
                  </a:lnTo>
                  <a:lnTo>
                    <a:pt x="0" y="25707684"/>
                  </a:lnTo>
                  <a:lnTo>
                    <a:pt x="0" y="144780"/>
                  </a:lnTo>
                  <a:close/>
                  <a:moveTo>
                    <a:pt x="0" y="25707684"/>
                  </a:moveTo>
                  <a:lnTo>
                    <a:pt x="144780" y="25707684"/>
                  </a:lnTo>
                  <a:lnTo>
                    <a:pt x="144780" y="25852464"/>
                  </a:lnTo>
                  <a:lnTo>
                    <a:pt x="0" y="25852464"/>
                  </a:lnTo>
                  <a:lnTo>
                    <a:pt x="0" y="25707684"/>
                  </a:lnTo>
                  <a:close/>
                  <a:moveTo>
                    <a:pt x="15935927" y="144780"/>
                  </a:moveTo>
                  <a:lnTo>
                    <a:pt x="16080707" y="144780"/>
                  </a:lnTo>
                  <a:lnTo>
                    <a:pt x="16080707" y="25707684"/>
                  </a:lnTo>
                  <a:lnTo>
                    <a:pt x="15935927" y="25707684"/>
                  </a:lnTo>
                  <a:lnTo>
                    <a:pt x="15935927" y="144780"/>
                  </a:lnTo>
                  <a:close/>
                  <a:moveTo>
                    <a:pt x="144780" y="25707684"/>
                  </a:moveTo>
                  <a:lnTo>
                    <a:pt x="15935927" y="25707684"/>
                  </a:lnTo>
                  <a:lnTo>
                    <a:pt x="15935927" y="25852464"/>
                  </a:lnTo>
                  <a:lnTo>
                    <a:pt x="144780" y="25852464"/>
                  </a:lnTo>
                  <a:lnTo>
                    <a:pt x="144780" y="25707684"/>
                  </a:lnTo>
                  <a:close/>
                  <a:moveTo>
                    <a:pt x="15935927" y="0"/>
                  </a:moveTo>
                  <a:lnTo>
                    <a:pt x="16080707" y="0"/>
                  </a:lnTo>
                  <a:lnTo>
                    <a:pt x="16080707" y="144780"/>
                  </a:lnTo>
                  <a:lnTo>
                    <a:pt x="15935927" y="144780"/>
                  </a:lnTo>
                  <a:lnTo>
                    <a:pt x="15935927" y="0"/>
                  </a:lnTo>
                  <a:close/>
                  <a:moveTo>
                    <a:pt x="0" y="0"/>
                  </a:moveTo>
                  <a:lnTo>
                    <a:pt x="144780" y="0"/>
                  </a:lnTo>
                  <a:lnTo>
                    <a:pt x="144780" y="144780"/>
                  </a:lnTo>
                  <a:lnTo>
                    <a:pt x="0" y="144780"/>
                  </a:lnTo>
                  <a:lnTo>
                    <a:pt x="0" y="0"/>
                  </a:lnTo>
                  <a:close/>
                  <a:moveTo>
                    <a:pt x="144780" y="0"/>
                  </a:moveTo>
                  <a:lnTo>
                    <a:pt x="15935927" y="0"/>
                  </a:lnTo>
                  <a:lnTo>
                    <a:pt x="15935927" y="144780"/>
                  </a:lnTo>
                  <a:lnTo>
                    <a:pt x="144780" y="144780"/>
                  </a:lnTo>
                  <a:lnTo>
                    <a:pt x="144780" y="0"/>
                  </a:lnTo>
                  <a:close/>
                </a:path>
              </a:pathLst>
            </a:custGeom>
            <a:solidFill>
              <a:srgbClr val="241D27"/>
            </a:solidFill>
          </p:spPr>
        </p:sp>
      </p:grpSp>
      <p:pic>
        <p:nvPicPr>
          <p:cNvPr id="11" name="Picture 11"/>
          <p:cNvPicPr>
            <a:picLocks noChangeAspect="1"/>
          </p:cNvPicPr>
          <p:nvPr/>
        </p:nvPicPr>
        <p:blipFill>
          <a:blip r:embed="rId3"/>
          <a:srcRect l="26655" r="26655"/>
          <a:stretch>
            <a:fillRect/>
          </a:stretch>
        </p:blipFill>
        <p:spPr>
          <a:xfrm>
            <a:off x="2535882" y="2365391"/>
            <a:ext cx="4761795" cy="6801563"/>
          </a:xfrm>
          <a:prstGeom prst="rect">
            <a:avLst/>
          </a:prstGeom>
        </p:spPr>
      </p:pic>
      <p:sp>
        <p:nvSpPr>
          <p:cNvPr id="12" name="AutoShape 12"/>
          <p:cNvSpPr/>
          <p:nvPr/>
        </p:nvSpPr>
        <p:spPr>
          <a:xfrm>
            <a:off x="14987652" y="728663"/>
            <a:ext cx="2082149" cy="2367294"/>
          </a:xfrm>
          <a:prstGeom prst="rect">
            <a:avLst/>
          </a:prstGeom>
          <a:solidFill>
            <a:srgbClr val="241D27"/>
          </a:solidFill>
        </p:spPr>
      </p:sp>
      <p:sp>
        <p:nvSpPr>
          <p:cNvPr id="13" name="TextBox 13"/>
          <p:cNvSpPr txBox="1"/>
          <p:nvPr/>
        </p:nvSpPr>
        <p:spPr>
          <a:xfrm>
            <a:off x="15528207" y="1597984"/>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10</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347" r="30347"/>
          <a:stretch>
            <a:fillRect/>
          </a:stretch>
        </p:blipFill>
        <p:spPr>
          <a:xfrm>
            <a:off x="494371" y="0"/>
            <a:ext cx="4431028" cy="7975876"/>
          </a:xfrm>
          <a:prstGeom prst="rect">
            <a:avLst/>
          </a:prstGeom>
        </p:spPr>
      </p:pic>
      <p:grpSp>
        <p:nvGrpSpPr>
          <p:cNvPr id="3" name="Group 3"/>
          <p:cNvGrpSpPr/>
          <p:nvPr/>
        </p:nvGrpSpPr>
        <p:grpSpPr>
          <a:xfrm>
            <a:off x="4453042" y="515484"/>
            <a:ext cx="6100633" cy="9125847"/>
            <a:chOff x="0" y="0"/>
            <a:chExt cx="12437975" cy="18605783"/>
          </a:xfrm>
        </p:grpSpPr>
        <p:sp>
          <p:nvSpPr>
            <p:cNvPr id="4" name="Freeform 4"/>
            <p:cNvSpPr/>
            <p:nvPr/>
          </p:nvSpPr>
          <p:spPr>
            <a:xfrm>
              <a:off x="0" y="0"/>
              <a:ext cx="12437976" cy="18605782"/>
            </a:xfrm>
            <a:custGeom>
              <a:avLst/>
              <a:gdLst/>
              <a:ahLst/>
              <a:cxnLst/>
              <a:rect l="l" t="t" r="r" b="b"/>
              <a:pathLst>
                <a:path w="12437976" h="18605782">
                  <a:moveTo>
                    <a:pt x="0" y="0"/>
                  </a:moveTo>
                  <a:lnTo>
                    <a:pt x="0" y="18605782"/>
                  </a:lnTo>
                  <a:lnTo>
                    <a:pt x="12437976" y="18605782"/>
                  </a:lnTo>
                  <a:lnTo>
                    <a:pt x="12437976" y="0"/>
                  </a:lnTo>
                  <a:lnTo>
                    <a:pt x="0" y="0"/>
                  </a:lnTo>
                  <a:close/>
                  <a:moveTo>
                    <a:pt x="12377015" y="18544823"/>
                  </a:moveTo>
                  <a:lnTo>
                    <a:pt x="59690" y="18544823"/>
                  </a:lnTo>
                  <a:lnTo>
                    <a:pt x="59690" y="59690"/>
                  </a:lnTo>
                  <a:lnTo>
                    <a:pt x="12377015" y="59690"/>
                  </a:lnTo>
                  <a:lnTo>
                    <a:pt x="12377015" y="18544823"/>
                  </a:lnTo>
                  <a:close/>
                </a:path>
              </a:pathLst>
            </a:custGeom>
            <a:solidFill>
              <a:srgbClr val="675B5B"/>
            </a:solidFill>
          </p:spPr>
        </p:sp>
      </p:grpSp>
      <p:grpSp>
        <p:nvGrpSpPr>
          <p:cNvPr id="5" name="Group 5"/>
          <p:cNvGrpSpPr/>
          <p:nvPr/>
        </p:nvGrpSpPr>
        <p:grpSpPr>
          <a:xfrm>
            <a:off x="11158667" y="515484"/>
            <a:ext cx="6100633" cy="9125847"/>
            <a:chOff x="0" y="0"/>
            <a:chExt cx="12437975" cy="18605783"/>
          </a:xfrm>
        </p:grpSpPr>
        <p:sp>
          <p:nvSpPr>
            <p:cNvPr id="6" name="Freeform 6"/>
            <p:cNvSpPr/>
            <p:nvPr/>
          </p:nvSpPr>
          <p:spPr>
            <a:xfrm>
              <a:off x="0" y="0"/>
              <a:ext cx="12437976" cy="18605782"/>
            </a:xfrm>
            <a:custGeom>
              <a:avLst/>
              <a:gdLst/>
              <a:ahLst/>
              <a:cxnLst/>
              <a:rect l="l" t="t" r="r" b="b"/>
              <a:pathLst>
                <a:path w="12437976" h="18605782">
                  <a:moveTo>
                    <a:pt x="0" y="0"/>
                  </a:moveTo>
                  <a:lnTo>
                    <a:pt x="0" y="18605782"/>
                  </a:lnTo>
                  <a:lnTo>
                    <a:pt x="12437976" y="18605782"/>
                  </a:lnTo>
                  <a:lnTo>
                    <a:pt x="12437976" y="0"/>
                  </a:lnTo>
                  <a:lnTo>
                    <a:pt x="0" y="0"/>
                  </a:lnTo>
                  <a:close/>
                  <a:moveTo>
                    <a:pt x="12377015" y="18544823"/>
                  </a:moveTo>
                  <a:lnTo>
                    <a:pt x="59690" y="18544823"/>
                  </a:lnTo>
                  <a:lnTo>
                    <a:pt x="59690" y="59690"/>
                  </a:lnTo>
                  <a:lnTo>
                    <a:pt x="12377015" y="59690"/>
                  </a:lnTo>
                  <a:lnTo>
                    <a:pt x="12377015" y="18544823"/>
                  </a:lnTo>
                  <a:close/>
                </a:path>
              </a:pathLst>
            </a:custGeom>
            <a:solidFill>
              <a:srgbClr val="241D27"/>
            </a:solidFill>
          </p:spPr>
        </p:sp>
      </p:grpSp>
      <p:sp>
        <p:nvSpPr>
          <p:cNvPr id="7" name="TextBox 7"/>
          <p:cNvSpPr txBox="1"/>
          <p:nvPr/>
        </p:nvSpPr>
        <p:spPr>
          <a:xfrm>
            <a:off x="4925399" y="962025"/>
            <a:ext cx="5552532" cy="7630294"/>
          </a:xfrm>
          <a:prstGeom prst="rect">
            <a:avLst/>
          </a:prstGeom>
        </p:spPr>
        <p:txBody>
          <a:bodyPr lIns="0" tIns="0" rIns="0" bIns="0" rtlCol="0" anchor="t">
            <a:spAutoFit/>
          </a:bodyPr>
          <a:lstStyle/>
          <a:p>
            <a:pPr algn="ctr">
              <a:lnSpc>
                <a:spcPts val="3522"/>
              </a:lnSpc>
            </a:pPr>
            <a:endParaRPr sz="5400" dirty="0"/>
          </a:p>
          <a:p>
            <a:pPr algn="ctr">
              <a:lnSpc>
                <a:spcPts val="3522"/>
              </a:lnSpc>
            </a:pPr>
            <a:r>
              <a:rPr lang="en-US" sz="3200" spc="10" dirty="0">
                <a:solidFill>
                  <a:srgbClr val="000000"/>
                </a:solidFill>
                <a:latin typeface="Arimo"/>
              </a:rPr>
              <a:t>The most common set of requirements defined by any operating system or software application is the</a:t>
            </a:r>
            <a:r>
              <a:rPr lang="en-US" sz="3200" spc="10" dirty="0">
                <a:solidFill>
                  <a:srgbClr val="000000"/>
                </a:solidFill>
                <a:latin typeface="Arimo Bold Italics"/>
              </a:rPr>
              <a:t> physical computer resources,</a:t>
            </a:r>
            <a:r>
              <a:rPr lang="en-US" sz="3200" spc="10" dirty="0">
                <a:solidFill>
                  <a:srgbClr val="000000"/>
                </a:solidFill>
                <a:latin typeface="Arimo"/>
              </a:rPr>
              <a:t> also known as </a:t>
            </a:r>
            <a:r>
              <a:rPr lang="en-US" sz="3200" spc="10" dirty="0">
                <a:solidFill>
                  <a:srgbClr val="000000"/>
                </a:solidFill>
                <a:latin typeface="Arimo Bold Italics"/>
              </a:rPr>
              <a:t>hardware</a:t>
            </a:r>
            <a:r>
              <a:rPr lang="en-US" sz="3200" spc="10" dirty="0">
                <a:solidFill>
                  <a:srgbClr val="000000"/>
                </a:solidFill>
                <a:latin typeface="Arimo"/>
              </a:rPr>
              <a:t>. A hardware requirements list is often accompanied by a hardware compatibility list (HCL), especially in the case of operating systems. An HCL lists tested, compatibility, and sometimes incompatible hardware devices for a particular operating system or application. </a:t>
            </a:r>
          </a:p>
        </p:txBody>
      </p:sp>
      <p:sp>
        <p:nvSpPr>
          <p:cNvPr id="8" name="TextBox 8"/>
          <p:cNvSpPr txBox="1"/>
          <p:nvPr/>
        </p:nvSpPr>
        <p:spPr>
          <a:xfrm>
            <a:off x="11435699" y="1322074"/>
            <a:ext cx="5546569" cy="7566651"/>
          </a:xfrm>
          <a:prstGeom prst="rect">
            <a:avLst/>
          </a:prstGeom>
        </p:spPr>
        <p:txBody>
          <a:bodyPr lIns="0" tIns="0" rIns="0" bIns="0" rtlCol="0" anchor="t">
            <a:spAutoFit/>
          </a:bodyPr>
          <a:lstStyle/>
          <a:p>
            <a:pPr algn="ctr">
              <a:lnSpc>
                <a:spcPts val="3732"/>
              </a:lnSpc>
            </a:pPr>
            <a:r>
              <a:rPr lang="en-US" sz="2488" spc="24">
                <a:solidFill>
                  <a:srgbClr val="000000"/>
                </a:solidFill>
                <a:latin typeface="Space Mono Bold Italics"/>
              </a:rPr>
              <a:t>Software Requirements</a:t>
            </a:r>
            <a:r>
              <a:rPr lang="en-US" sz="2488" spc="24">
                <a:solidFill>
                  <a:srgbClr val="000000"/>
                </a:solidFill>
                <a:latin typeface="Space Mono"/>
              </a:rPr>
              <a:t> deal with defining software resource requirements and prerequisites that need to be installed on a computer to provide optimal functioning of an application. These requirements or pre-requisites are generally not included in the software installation package and need to be installed separately before the software is installed.</a:t>
            </a:r>
          </a:p>
          <a:p>
            <a:pPr algn="ctr">
              <a:lnSpc>
                <a:spcPts val="3732"/>
              </a:lnSpc>
            </a:pPr>
            <a:endParaRPr lang="en-US" sz="2488" spc="24">
              <a:solidFill>
                <a:srgbClr val="000000"/>
              </a:solidFill>
              <a:latin typeface="Space Mon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721" r="22721"/>
          <a:stretch>
            <a:fillRect/>
          </a:stretch>
        </p:blipFill>
        <p:spPr>
          <a:xfrm>
            <a:off x="10524614" y="1028700"/>
            <a:ext cx="6734686" cy="8229600"/>
          </a:xfrm>
          <a:prstGeom prst="rect">
            <a:avLst/>
          </a:prstGeom>
        </p:spPr>
      </p:pic>
      <p:pic>
        <p:nvPicPr>
          <p:cNvPr id="3" name="Picture 3"/>
          <p:cNvPicPr>
            <a:picLocks noChangeAspect="1"/>
          </p:cNvPicPr>
          <p:nvPr/>
        </p:nvPicPr>
        <p:blipFill>
          <a:blip r:embed="rId3"/>
          <a:srcRect l="19311" r="19311"/>
          <a:stretch>
            <a:fillRect/>
          </a:stretch>
        </p:blipFill>
        <p:spPr>
          <a:xfrm>
            <a:off x="2972331" y="1028700"/>
            <a:ext cx="6734686" cy="8229600"/>
          </a:xfrm>
          <a:prstGeom prst="rect">
            <a:avLst/>
          </a:prstGeom>
        </p:spPr>
      </p:pic>
      <p:grpSp>
        <p:nvGrpSpPr>
          <p:cNvPr id="4" name="Group 4"/>
          <p:cNvGrpSpPr/>
          <p:nvPr/>
        </p:nvGrpSpPr>
        <p:grpSpPr>
          <a:xfrm>
            <a:off x="11185211" y="1483684"/>
            <a:ext cx="5381244" cy="7150483"/>
            <a:chOff x="0" y="0"/>
            <a:chExt cx="20875261" cy="27738603"/>
          </a:xfrm>
        </p:grpSpPr>
        <p:sp>
          <p:nvSpPr>
            <p:cNvPr id="5" name="Freeform 5"/>
            <p:cNvSpPr/>
            <p:nvPr/>
          </p:nvSpPr>
          <p:spPr>
            <a:xfrm>
              <a:off x="72390" y="72390"/>
              <a:ext cx="20730481" cy="27593825"/>
            </a:xfrm>
            <a:custGeom>
              <a:avLst/>
              <a:gdLst/>
              <a:ahLst/>
              <a:cxnLst/>
              <a:rect l="l" t="t" r="r" b="b"/>
              <a:pathLst>
                <a:path w="20730481" h="27593825">
                  <a:moveTo>
                    <a:pt x="0" y="0"/>
                  </a:moveTo>
                  <a:lnTo>
                    <a:pt x="20730481" y="0"/>
                  </a:lnTo>
                  <a:lnTo>
                    <a:pt x="20730481" y="27593825"/>
                  </a:lnTo>
                  <a:lnTo>
                    <a:pt x="0" y="27593825"/>
                  </a:lnTo>
                  <a:lnTo>
                    <a:pt x="0" y="0"/>
                  </a:lnTo>
                  <a:close/>
                </a:path>
              </a:pathLst>
            </a:custGeom>
            <a:solidFill>
              <a:srgbClr val="FFFFFF"/>
            </a:solidFill>
          </p:spPr>
        </p:sp>
        <p:sp>
          <p:nvSpPr>
            <p:cNvPr id="6" name="Freeform 6"/>
            <p:cNvSpPr/>
            <p:nvPr/>
          </p:nvSpPr>
          <p:spPr>
            <a:xfrm>
              <a:off x="0" y="0"/>
              <a:ext cx="20875261" cy="27738605"/>
            </a:xfrm>
            <a:custGeom>
              <a:avLst/>
              <a:gdLst/>
              <a:ahLst/>
              <a:cxnLst/>
              <a:rect l="l" t="t" r="r" b="b"/>
              <a:pathLst>
                <a:path w="20875261" h="27738605">
                  <a:moveTo>
                    <a:pt x="20730480" y="27593823"/>
                  </a:moveTo>
                  <a:lnTo>
                    <a:pt x="20875261" y="27593823"/>
                  </a:lnTo>
                  <a:lnTo>
                    <a:pt x="20875261" y="27738605"/>
                  </a:lnTo>
                  <a:lnTo>
                    <a:pt x="20730480" y="27738605"/>
                  </a:lnTo>
                  <a:lnTo>
                    <a:pt x="20730480" y="27593823"/>
                  </a:lnTo>
                  <a:close/>
                  <a:moveTo>
                    <a:pt x="0" y="144780"/>
                  </a:moveTo>
                  <a:lnTo>
                    <a:pt x="144780" y="144780"/>
                  </a:lnTo>
                  <a:lnTo>
                    <a:pt x="144780" y="27593823"/>
                  </a:lnTo>
                  <a:lnTo>
                    <a:pt x="0" y="27593823"/>
                  </a:lnTo>
                  <a:lnTo>
                    <a:pt x="0" y="144780"/>
                  </a:lnTo>
                  <a:close/>
                  <a:moveTo>
                    <a:pt x="0" y="27593823"/>
                  </a:moveTo>
                  <a:lnTo>
                    <a:pt x="144780" y="27593823"/>
                  </a:lnTo>
                  <a:lnTo>
                    <a:pt x="144780" y="27738605"/>
                  </a:lnTo>
                  <a:lnTo>
                    <a:pt x="0" y="27738605"/>
                  </a:lnTo>
                  <a:lnTo>
                    <a:pt x="0" y="27593823"/>
                  </a:lnTo>
                  <a:close/>
                  <a:moveTo>
                    <a:pt x="20730480" y="144780"/>
                  </a:moveTo>
                  <a:lnTo>
                    <a:pt x="20875261" y="144780"/>
                  </a:lnTo>
                  <a:lnTo>
                    <a:pt x="20875261" y="27593823"/>
                  </a:lnTo>
                  <a:lnTo>
                    <a:pt x="20730480" y="27593823"/>
                  </a:lnTo>
                  <a:lnTo>
                    <a:pt x="20730480" y="144780"/>
                  </a:lnTo>
                  <a:close/>
                  <a:moveTo>
                    <a:pt x="144780" y="27593823"/>
                  </a:moveTo>
                  <a:lnTo>
                    <a:pt x="20730480" y="27593823"/>
                  </a:lnTo>
                  <a:lnTo>
                    <a:pt x="20730480" y="27738605"/>
                  </a:lnTo>
                  <a:lnTo>
                    <a:pt x="144780" y="27738605"/>
                  </a:lnTo>
                  <a:lnTo>
                    <a:pt x="144780" y="27593823"/>
                  </a:lnTo>
                  <a:close/>
                  <a:moveTo>
                    <a:pt x="20730480" y="0"/>
                  </a:moveTo>
                  <a:lnTo>
                    <a:pt x="20875261" y="0"/>
                  </a:lnTo>
                  <a:lnTo>
                    <a:pt x="20875261" y="144780"/>
                  </a:lnTo>
                  <a:lnTo>
                    <a:pt x="20730480" y="144780"/>
                  </a:lnTo>
                  <a:lnTo>
                    <a:pt x="20730480" y="0"/>
                  </a:lnTo>
                  <a:close/>
                  <a:moveTo>
                    <a:pt x="0" y="0"/>
                  </a:moveTo>
                  <a:lnTo>
                    <a:pt x="144780" y="0"/>
                  </a:lnTo>
                  <a:lnTo>
                    <a:pt x="144780" y="144780"/>
                  </a:lnTo>
                  <a:lnTo>
                    <a:pt x="0" y="144780"/>
                  </a:lnTo>
                  <a:lnTo>
                    <a:pt x="0" y="0"/>
                  </a:lnTo>
                  <a:close/>
                  <a:moveTo>
                    <a:pt x="144780" y="0"/>
                  </a:moveTo>
                  <a:lnTo>
                    <a:pt x="20730480" y="0"/>
                  </a:lnTo>
                  <a:lnTo>
                    <a:pt x="20730480" y="144780"/>
                  </a:lnTo>
                  <a:lnTo>
                    <a:pt x="144780" y="144780"/>
                  </a:lnTo>
                  <a:lnTo>
                    <a:pt x="144780" y="0"/>
                  </a:lnTo>
                  <a:close/>
                </a:path>
              </a:pathLst>
            </a:custGeom>
            <a:solidFill>
              <a:srgbClr val="241D27"/>
            </a:solidFill>
          </p:spPr>
        </p:sp>
      </p:grpSp>
      <p:grpSp>
        <p:nvGrpSpPr>
          <p:cNvPr id="7" name="Group 7"/>
          <p:cNvGrpSpPr/>
          <p:nvPr/>
        </p:nvGrpSpPr>
        <p:grpSpPr>
          <a:xfrm>
            <a:off x="3568432" y="1483684"/>
            <a:ext cx="5575568" cy="7150483"/>
            <a:chOff x="0" y="0"/>
            <a:chExt cx="21629095" cy="27738603"/>
          </a:xfrm>
        </p:grpSpPr>
        <p:sp>
          <p:nvSpPr>
            <p:cNvPr id="8" name="Freeform 8"/>
            <p:cNvSpPr/>
            <p:nvPr/>
          </p:nvSpPr>
          <p:spPr>
            <a:xfrm>
              <a:off x="72390" y="72390"/>
              <a:ext cx="21484316" cy="27593825"/>
            </a:xfrm>
            <a:custGeom>
              <a:avLst/>
              <a:gdLst/>
              <a:ahLst/>
              <a:cxnLst/>
              <a:rect l="l" t="t" r="r" b="b"/>
              <a:pathLst>
                <a:path w="21484316" h="27593825">
                  <a:moveTo>
                    <a:pt x="0" y="0"/>
                  </a:moveTo>
                  <a:lnTo>
                    <a:pt x="21484316" y="0"/>
                  </a:lnTo>
                  <a:lnTo>
                    <a:pt x="21484316" y="27593825"/>
                  </a:lnTo>
                  <a:lnTo>
                    <a:pt x="0" y="27593825"/>
                  </a:lnTo>
                  <a:lnTo>
                    <a:pt x="0" y="0"/>
                  </a:lnTo>
                  <a:close/>
                </a:path>
              </a:pathLst>
            </a:custGeom>
            <a:solidFill>
              <a:srgbClr val="FFFFFF"/>
            </a:solidFill>
          </p:spPr>
        </p:sp>
        <p:sp>
          <p:nvSpPr>
            <p:cNvPr id="9" name="Freeform 9"/>
            <p:cNvSpPr/>
            <p:nvPr/>
          </p:nvSpPr>
          <p:spPr>
            <a:xfrm>
              <a:off x="0" y="0"/>
              <a:ext cx="21629095" cy="27738605"/>
            </a:xfrm>
            <a:custGeom>
              <a:avLst/>
              <a:gdLst/>
              <a:ahLst/>
              <a:cxnLst/>
              <a:rect l="l" t="t" r="r" b="b"/>
              <a:pathLst>
                <a:path w="21629095" h="27738605">
                  <a:moveTo>
                    <a:pt x="21484315" y="27593823"/>
                  </a:moveTo>
                  <a:lnTo>
                    <a:pt x="21629095" y="27593823"/>
                  </a:lnTo>
                  <a:lnTo>
                    <a:pt x="21629095" y="27738605"/>
                  </a:lnTo>
                  <a:lnTo>
                    <a:pt x="21484315" y="27738605"/>
                  </a:lnTo>
                  <a:lnTo>
                    <a:pt x="21484315" y="27593823"/>
                  </a:lnTo>
                  <a:close/>
                  <a:moveTo>
                    <a:pt x="0" y="144780"/>
                  </a:moveTo>
                  <a:lnTo>
                    <a:pt x="144780" y="144780"/>
                  </a:lnTo>
                  <a:lnTo>
                    <a:pt x="144780" y="27593823"/>
                  </a:lnTo>
                  <a:lnTo>
                    <a:pt x="0" y="27593823"/>
                  </a:lnTo>
                  <a:lnTo>
                    <a:pt x="0" y="144780"/>
                  </a:lnTo>
                  <a:close/>
                  <a:moveTo>
                    <a:pt x="0" y="27593823"/>
                  </a:moveTo>
                  <a:lnTo>
                    <a:pt x="144780" y="27593823"/>
                  </a:lnTo>
                  <a:lnTo>
                    <a:pt x="144780" y="27738605"/>
                  </a:lnTo>
                  <a:lnTo>
                    <a:pt x="0" y="27738605"/>
                  </a:lnTo>
                  <a:lnTo>
                    <a:pt x="0" y="27593823"/>
                  </a:lnTo>
                  <a:close/>
                  <a:moveTo>
                    <a:pt x="21484315" y="144780"/>
                  </a:moveTo>
                  <a:lnTo>
                    <a:pt x="21629095" y="144780"/>
                  </a:lnTo>
                  <a:lnTo>
                    <a:pt x="21629095" y="27593823"/>
                  </a:lnTo>
                  <a:lnTo>
                    <a:pt x="21484315" y="27593823"/>
                  </a:lnTo>
                  <a:lnTo>
                    <a:pt x="21484315" y="144780"/>
                  </a:lnTo>
                  <a:close/>
                  <a:moveTo>
                    <a:pt x="144780" y="27593823"/>
                  </a:moveTo>
                  <a:lnTo>
                    <a:pt x="21484315" y="27593823"/>
                  </a:lnTo>
                  <a:lnTo>
                    <a:pt x="21484315" y="27738605"/>
                  </a:lnTo>
                  <a:lnTo>
                    <a:pt x="144780" y="27738605"/>
                  </a:lnTo>
                  <a:lnTo>
                    <a:pt x="144780" y="27593823"/>
                  </a:lnTo>
                  <a:close/>
                  <a:moveTo>
                    <a:pt x="21484315" y="0"/>
                  </a:moveTo>
                  <a:lnTo>
                    <a:pt x="21629095" y="0"/>
                  </a:lnTo>
                  <a:lnTo>
                    <a:pt x="21629095" y="144780"/>
                  </a:lnTo>
                  <a:lnTo>
                    <a:pt x="21484315" y="144780"/>
                  </a:lnTo>
                  <a:lnTo>
                    <a:pt x="21484315" y="0"/>
                  </a:lnTo>
                  <a:close/>
                  <a:moveTo>
                    <a:pt x="0" y="0"/>
                  </a:moveTo>
                  <a:lnTo>
                    <a:pt x="144780" y="0"/>
                  </a:lnTo>
                  <a:lnTo>
                    <a:pt x="144780" y="144780"/>
                  </a:lnTo>
                  <a:lnTo>
                    <a:pt x="0" y="144780"/>
                  </a:lnTo>
                  <a:lnTo>
                    <a:pt x="0" y="0"/>
                  </a:lnTo>
                  <a:close/>
                  <a:moveTo>
                    <a:pt x="144780" y="0"/>
                  </a:moveTo>
                  <a:lnTo>
                    <a:pt x="21484315" y="0"/>
                  </a:lnTo>
                  <a:lnTo>
                    <a:pt x="21484315" y="144780"/>
                  </a:lnTo>
                  <a:lnTo>
                    <a:pt x="144780" y="144780"/>
                  </a:lnTo>
                  <a:lnTo>
                    <a:pt x="144780" y="0"/>
                  </a:lnTo>
                  <a:close/>
                </a:path>
              </a:pathLst>
            </a:custGeom>
            <a:solidFill>
              <a:srgbClr val="241D27"/>
            </a:solidFill>
          </p:spPr>
        </p:sp>
      </p:grpSp>
      <p:sp>
        <p:nvSpPr>
          <p:cNvPr id="10" name="AutoShape 10"/>
          <p:cNvSpPr/>
          <p:nvPr/>
        </p:nvSpPr>
        <p:spPr>
          <a:xfrm>
            <a:off x="6284" y="2367294"/>
            <a:ext cx="2082149" cy="7919706"/>
          </a:xfrm>
          <a:prstGeom prst="rect">
            <a:avLst/>
          </a:prstGeom>
          <a:solidFill>
            <a:srgbClr val="241D27">
              <a:alpha val="9804"/>
            </a:srgbClr>
          </a:solidFill>
        </p:spPr>
      </p:sp>
      <p:grpSp>
        <p:nvGrpSpPr>
          <p:cNvPr id="11" name="Group 11"/>
          <p:cNvGrpSpPr/>
          <p:nvPr/>
        </p:nvGrpSpPr>
        <p:grpSpPr>
          <a:xfrm>
            <a:off x="0" y="0"/>
            <a:ext cx="2082149" cy="10287000"/>
            <a:chOff x="0" y="0"/>
            <a:chExt cx="4245087" cy="20973143"/>
          </a:xfrm>
        </p:grpSpPr>
        <p:sp>
          <p:nvSpPr>
            <p:cNvPr id="12" name="Freeform 12"/>
            <p:cNvSpPr/>
            <p:nvPr/>
          </p:nvSpPr>
          <p:spPr>
            <a:xfrm>
              <a:off x="0" y="0"/>
              <a:ext cx="4245087" cy="20973143"/>
            </a:xfrm>
            <a:custGeom>
              <a:avLst/>
              <a:gdLst/>
              <a:ahLst/>
              <a:cxnLst/>
              <a:rect l="l" t="t" r="r" b="b"/>
              <a:pathLst>
                <a:path w="4245087" h="20973143">
                  <a:moveTo>
                    <a:pt x="0" y="0"/>
                  </a:moveTo>
                  <a:lnTo>
                    <a:pt x="0" y="20973143"/>
                  </a:lnTo>
                  <a:lnTo>
                    <a:pt x="4245087" y="20973143"/>
                  </a:lnTo>
                  <a:lnTo>
                    <a:pt x="4245087" y="0"/>
                  </a:lnTo>
                  <a:lnTo>
                    <a:pt x="0" y="0"/>
                  </a:lnTo>
                  <a:close/>
                  <a:moveTo>
                    <a:pt x="4184127" y="20912182"/>
                  </a:moveTo>
                  <a:lnTo>
                    <a:pt x="59690" y="20912182"/>
                  </a:lnTo>
                  <a:lnTo>
                    <a:pt x="59690" y="59690"/>
                  </a:lnTo>
                  <a:lnTo>
                    <a:pt x="4184127" y="59690"/>
                  </a:lnTo>
                  <a:lnTo>
                    <a:pt x="4184127" y="20912182"/>
                  </a:lnTo>
                  <a:close/>
                </a:path>
              </a:pathLst>
            </a:custGeom>
            <a:solidFill>
              <a:srgbClr val="241D27"/>
            </a:solidFill>
          </p:spPr>
        </p:sp>
      </p:grpSp>
      <p:sp>
        <p:nvSpPr>
          <p:cNvPr id="13" name="AutoShape 13"/>
          <p:cNvSpPr/>
          <p:nvPr/>
        </p:nvSpPr>
        <p:spPr>
          <a:xfrm>
            <a:off x="0" y="0"/>
            <a:ext cx="2082149" cy="2367294"/>
          </a:xfrm>
          <a:prstGeom prst="rect">
            <a:avLst/>
          </a:prstGeom>
          <a:solidFill>
            <a:srgbClr val="241D27"/>
          </a:solidFill>
        </p:spPr>
      </p:sp>
      <p:sp>
        <p:nvSpPr>
          <p:cNvPr id="14" name="TextBox 14"/>
          <p:cNvSpPr txBox="1"/>
          <p:nvPr/>
        </p:nvSpPr>
        <p:spPr>
          <a:xfrm>
            <a:off x="556364" y="8693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12</a:t>
            </a:r>
          </a:p>
        </p:txBody>
      </p:sp>
      <p:sp>
        <p:nvSpPr>
          <p:cNvPr id="15" name="TextBox 15"/>
          <p:cNvSpPr txBox="1"/>
          <p:nvPr/>
        </p:nvSpPr>
        <p:spPr>
          <a:xfrm rot="-5400000">
            <a:off x="-1903954" y="6120454"/>
            <a:ext cx="5817684"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grpSp>
        <p:nvGrpSpPr>
          <p:cNvPr id="16" name="Group 16"/>
          <p:cNvGrpSpPr/>
          <p:nvPr/>
        </p:nvGrpSpPr>
        <p:grpSpPr>
          <a:xfrm>
            <a:off x="3891720" y="1872061"/>
            <a:ext cx="4928991" cy="4104727"/>
            <a:chOff x="0" y="0"/>
            <a:chExt cx="6571988" cy="5472970"/>
          </a:xfrm>
        </p:grpSpPr>
        <p:sp>
          <p:nvSpPr>
            <p:cNvPr id="17" name="TextBox 17"/>
            <p:cNvSpPr txBox="1"/>
            <p:nvPr/>
          </p:nvSpPr>
          <p:spPr>
            <a:xfrm>
              <a:off x="3" y="0"/>
              <a:ext cx="6571985" cy="1410312"/>
            </a:xfrm>
            <a:prstGeom prst="rect">
              <a:avLst/>
            </a:prstGeom>
          </p:spPr>
          <p:txBody>
            <a:bodyPr lIns="0" tIns="0" rIns="0" bIns="0" rtlCol="0" anchor="t">
              <a:spAutoFit/>
            </a:bodyPr>
            <a:lstStyle/>
            <a:p>
              <a:pPr>
                <a:lnSpc>
                  <a:spcPts val="8328"/>
                </a:lnSpc>
              </a:pPr>
              <a:r>
                <a:rPr lang="en-US" sz="6940" spc="208">
                  <a:solidFill>
                    <a:srgbClr val="241D27"/>
                  </a:solidFill>
                  <a:latin typeface="Space Mono Bold"/>
                </a:rPr>
                <a:t>Hardware</a:t>
              </a:r>
            </a:p>
          </p:txBody>
        </p:sp>
        <p:sp>
          <p:nvSpPr>
            <p:cNvPr id="18" name="TextBox 18"/>
            <p:cNvSpPr txBox="1"/>
            <p:nvPr/>
          </p:nvSpPr>
          <p:spPr>
            <a:xfrm>
              <a:off x="0" y="1908967"/>
              <a:ext cx="6571988" cy="3564002"/>
            </a:xfrm>
            <a:prstGeom prst="rect">
              <a:avLst/>
            </a:prstGeom>
          </p:spPr>
          <p:txBody>
            <a:bodyPr lIns="0" tIns="0" rIns="0" bIns="0" rtlCol="0" anchor="t">
              <a:spAutoFit/>
            </a:bodyPr>
            <a:lstStyle/>
            <a:p>
              <a:pPr>
                <a:lnSpc>
                  <a:spcPts val="4275"/>
                </a:lnSpc>
              </a:pPr>
              <a:r>
                <a:rPr lang="en-US" sz="3053" spc="335" dirty="0">
                  <a:solidFill>
                    <a:srgbClr val="241D27"/>
                  </a:solidFill>
                  <a:latin typeface="Space Mono Bold Italics"/>
                </a:rPr>
                <a:t>PROCESSOR:</a:t>
              </a:r>
              <a:r>
                <a:rPr lang="en-US" sz="3053" spc="335" dirty="0">
                  <a:solidFill>
                    <a:srgbClr val="241D27"/>
                  </a:solidFill>
                  <a:latin typeface="Space Mono"/>
                </a:rPr>
                <a:t> INTEL DUAL CORE, I3</a:t>
              </a:r>
            </a:p>
            <a:p>
              <a:pPr>
                <a:lnSpc>
                  <a:spcPts val="4275"/>
                </a:lnSpc>
              </a:pPr>
              <a:r>
                <a:rPr lang="en-US" sz="3200" spc="122" dirty="0">
                  <a:solidFill>
                    <a:srgbClr val="241D27"/>
                  </a:solidFill>
                  <a:latin typeface="Arimo Bold Italics"/>
                </a:rPr>
                <a:t>RAM:</a:t>
              </a:r>
              <a:r>
                <a:rPr lang="en-US" sz="3200" spc="122" dirty="0">
                  <a:solidFill>
                    <a:srgbClr val="241D27"/>
                  </a:solidFill>
                  <a:latin typeface="Arimo"/>
                </a:rPr>
                <a:t> 1 GB</a:t>
              </a:r>
            </a:p>
            <a:p>
              <a:pPr>
                <a:lnSpc>
                  <a:spcPts val="4275"/>
                </a:lnSpc>
              </a:pPr>
              <a:r>
                <a:rPr lang="en-US" sz="3200" spc="122" dirty="0">
                  <a:solidFill>
                    <a:srgbClr val="241D27"/>
                  </a:solidFill>
                  <a:latin typeface="Arimo Bold Italics"/>
                </a:rPr>
                <a:t>HARD DISK:</a:t>
              </a:r>
              <a:r>
                <a:rPr lang="en-US" sz="3200" spc="122" dirty="0">
                  <a:solidFill>
                    <a:srgbClr val="241D27"/>
                  </a:solidFill>
                  <a:latin typeface="Arimo"/>
                </a:rPr>
                <a:t> 80 GB</a:t>
              </a:r>
            </a:p>
            <a:p>
              <a:pPr>
                <a:lnSpc>
                  <a:spcPts val="4275"/>
                </a:lnSpc>
              </a:pPr>
              <a:endParaRPr lang="en-US" sz="1110" spc="122" dirty="0">
                <a:solidFill>
                  <a:srgbClr val="241D27"/>
                </a:solidFill>
                <a:latin typeface="Arimo"/>
              </a:endParaRPr>
            </a:p>
          </p:txBody>
        </p:sp>
      </p:grpSp>
      <p:grpSp>
        <p:nvGrpSpPr>
          <p:cNvPr id="19" name="Group 19"/>
          <p:cNvGrpSpPr/>
          <p:nvPr/>
        </p:nvGrpSpPr>
        <p:grpSpPr>
          <a:xfrm>
            <a:off x="11344115" y="1782111"/>
            <a:ext cx="5222340" cy="4710351"/>
            <a:chOff x="0" y="9525"/>
            <a:chExt cx="6963120" cy="6280467"/>
          </a:xfrm>
        </p:grpSpPr>
        <p:sp>
          <p:nvSpPr>
            <p:cNvPr id="20" name="TextBox 20"/>
            <p:cNvSpPr txBox="1"/>
            <p:nvPr/>
          </p:nvSpPr>
          <p:spPr>
            <a:xfrm>
              <a:off x="3" y="9525"/>
              <a:ext cx="6963117" cy="1287114"/>
            </a:xfrm>
            <a:prstGeom prst="rect">
              <a:avLst/>
            </a:prstGeom>
          </p:spPr>
          <p:txBody>
            <a:bodyPr lIns="0" tIns="0" rIns="0" bIns="0" rtlCol="0" anchor="t">
              <a:spAutoFit/>
            </a:bodyPr>
            <a:lstStyle/>
            <a:p>
              <a:pPr>
                <a:lnSpc>
                  <a:spcPts val="7657"/>
                </a:lnSpc>
              </a:pPr>
              <a:r>
                <a:rPr lang="en-US" sz="6381" spc="191">
                  <a:solidFill>
                    <a:srgbClr val="241D27"/>
                  </a:solidFill>
                  <a:latin typeface="Space Mono Bold"/>
                </a:rPr>
                <a:t>Software</a:t>
              </a:r>
            </a:p>
          </p:txBody>
        </p:sp>
        <p:sp>
          <p:nvSpPr>
            <p:cNvPr id="21" name="TextBox 21"/>
            <p:cNvSpPr txBox="1"/>
            <p:nvPr/>
          </p:nvSpPr>
          <p:spPr>
            <a:xfrm>
              <a:off x="0" y="1741739"/>
              <a:ext cx="6963120" cy="4548253"/>
            </a:xfrm>
            <a:prstGeom prst="rect">
              <a:avLst/>
            </a:prstGeom>
          </p:spPr>
          <p:txBody>
            <a:bodyPr lIns="0" tIns="0" rIns="0" bIns="0" rtlCol="0" anchor="t">
              <a:spAutoFit/>
            </a:bodyPr>
            <a:lstStyle/>
            <a:p>
              <a:pPr>
                <a:lnSpc>
                  <a:spcPts val="3806"/>
                </a:lnSpc>
              </a:pPr>
              <a:r>
                <a:rPr lang="en-US" sz="2718" spc="299" dirty="0">
                  <a:solidFill>
                    <a:srgbClr val="241D27"/>
                  </a:solidFill>
                  <a:latin typeface="Space Mono Bold Italics"/>
                </a:rPr>
                <a:t>OPERATING SYSTEM:</a:t>
              </a:r>
              <a:r>
                <a:rPr lang="en-US" sz="2718" spc="299" dirty="0">
                  <a:solidFill>
                    <a:srgbClr val="241D27"/>
                  </a:solidFill>
                  <a:latin typeface="Space Mono"/>
                </a:rPr>
                <a:t> WINDOWS 7/ XP/8/10</a:t>
              </a:r>
            </a:p>
            <a:p>
              <a:pPr>
                <a:lnSpc>
                  <a:spcPts val="3806"/>
                </a:lnSpc>
              </a:pPr>
              <a:r>
                <a:rPr lang="en-US" sz="2000" spc="102" dirty="0">
                  <a:solidFill>
                    <a:srgbClr val="241D27"/>
                  </a:solidFill>
                  <a:latin typeface="Arimo Bold Italics"/>
                </a:rPr>
                <a:t>FRONT END:</a:t>
              </a:r>
            </a:p>
            <a:p>
              <a:pPr>
                <a:lnSpc>
                  <a:spcPts val="3806"/>
                </a:lnSpc>
              </a:pPr>
              <a:r>
                <a:rPr lang="en-US" sz="2000" spc="102" dirty="0">
                  <a:solidFill>
                    <a:srgbClr val="241D27"/>
                  </a:solidFill>
                  <a:latin typeface="Arimo"/>
                </a:rPr>
                <a:t>HTML, </a:t>
              </a:r>
              <a:r>
                <a:rPr lang="en-US" sz="2000" spc="102" dirty="0" err="1">
                  <a:solidFill>
                    <a:srgbClr val="241D27"/>
                  </a:solidFill>
                  <a:latin typeface="Arimo"/>
                </a:rPr>
                <a:t>CSS,JavaScript,Bootstrap</a:t>
              </a:r>
              <a:endParaRPr lang="en-US" sz="2000" spc="102" dirty="0">
                <a:solidFill>
                  <a:srgbClr val="241D27"/>
                </a:solidFill>
                <a:latin typeface="Arimo"/>
              </a:endParaRPr>
            </a:p>
            <a:p>
              <a:pPr>
                <a:lnSpc>
                  <a:spcPts val="3806"/>
                </a:lnSpc>
              </a:pPr>
              <a:r>
                <a:rPr lang="en-US" sz="2000" spc="102" dirty="0">
                  <a:solidFill>
                    <a:srgbClr val="241D27"/>
                  </a:solidFill>
                  <a:latin typeface="Arimo Bold Italics"/>
                </a:rPr>
                <a:t>BACK END:</a:t>
              </a:r>
              <a:r>
                <a:rPr lang="en-US" sz="2000" spc="102" dirty="0">
                  <a:solidFill>
                    <a:srgbClr val="241D27"/>
                  </a:solidFill>
                  <a:latin typeface="Arimo"/>
                </a:rPr>
                <a:t> Python, Django</a:t>
              </a:r>
            </a:p>
            <a:p>
              <a:pPr>
                <a:lnSpc>
                  <a:spcPts val="3806"/>
                </a:lnSpc>
              </a:pPr>
              <a:r>
                <a:rPr lang="en-US" sz="2000" spc="102" dirty="0">
                  <a:solidFill>
                    <a:srgbClr val="241D27"/>
                  </a:solidFill>
                  <a:latin typeface="Arimo Bold Italics"/>
                </a:rPr>
                <a:t>SERVER:</a:t>
              </a:r>
              <a:r>
                <a:rPr lang="en-US" sz="2000" spc="102" dirty="0">
                  <a:solidFill>
                    <a:srgbClr val="241D27"/>
                  </a:solidFill>
                  <a:latin typeface="Arimo"/>
                </a:rPr>
                <a:t> Apache Tomcat Server</a:t>
              </a:r>
            </a:p>
            <a:p>
              <a:pPr>
                <a:lnSpc>
                  <a:spcPts val="3806"/>
                </a:lnSpc>
              </a:pPr>
              <a:r>
                <a:rPr lang="en-US" sz="2000" spc="102" dirty="0" err="1">
                  <a:solidFill>
                    <a:srgbClr val="241D27"/>
                  </a:solidFill>
                  <a:latin typeface="Arimo Italics"/>
                </a:rPr>
                <a:t>databaSE</a:t>
              </a:r>
              <a:r>
                <a:rPr lang="en-US" sz="2000" spc="102" dirty="0">
                  <a:solidFill>
                    <a:srgbClr val="241D27"/>
                  </a:solidFill>
                  <a:latin typeface="Arimo Italics"/>
                </a:rPr>
                <a:t>:</a:t>
              </a:r>
              <a:r>
                <a:rPr lang="en-US" sz="2000" spc="102" dirty="0">
                  <a:solidFill>
                    <a:srgbClr val="241D27"/>
                  </a:solidFill>
                  <a:latin typeface="Arimo"/>
                </a:rPr>
                <a:t> SQLite3</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rot="-5400000">
            <a:off x="14326646" y="6142766"/>
            <a:ext cx="5817684"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sp>
        <p:nvSpPr>
          <p:cNvPr id="3" name="AutoShape 3"/>
          <p:cNvSpPr/>
          <p:nvPr/>
        </p:nvSpPr>
        <p:spPr>
          <a:xfrm>
            <a:off x="16218225" y="0"/>
            <a:ext cx="2082149" cy="2367294"/>
          </a:xfrm>
          <a:prstGeom prst="rect">
            <a:avLst/>
          </a:prstGeom>
          <a:solidFill>
            <a:srgbClr val="241D27"/>
          </a:solidFill>
        </p:spPr>
      </p:sp>
      <p:sp>
        <p:nvSpPr>
          <p:cNvPr id="4" name="TextBox 4"/>
          <p:cNvSpPr txBox="1"/>
          <p:nvPr/>
        </p:nvSpPr>
        <p:spPr>
          <a:xfrm>
            <a:off x="16758781" y="874084"/>
            <a:ext cx="1001039" cy="609600"/>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13</a:t>
            </a:r>
          </a:p>
        </p:txBody>
      </p:sp>
      <p:pic>
        <p:nvPicPr>
          <p:cNvPr id="5" name="Picture 5"/>
          <p:cNvPicPr>
            <a:picLocks noChangeAspect="1"/>
          </p:cNvPicPr>
          <p:nvPr/>
        </p:nvPicPr>
        <p:blipFill>
          <a:blip r:embed="rId2"/>
          <a:srcRect l="22719" t="42325" r="29633" b="25458"/>
          <a:stretch>
            <a:fillRect/>
          </a:stretch>
        </p:blipFill>
        <p:spPr>
          <a:xfrm>
            <a:off x="1028700" y="2820329"/>
            <a:ext cx="14372595" cy="6437971"/>
          </a:xfrm>
          <a:prstGeom prst="rect">
            <a:avLst/>
          </a:prstGeom>
        </p:spPr>
      </p:pic>
      <p:grpSp>
        <p:nvGrpSpPr>
          <p:cNvPr id="6" name="Group 6"/>
          <p:cNvGrpSpPr/>
          <p:nvPr/>
        </p:nvGrpSpPr>
        <p:grpSpPr>
          <a:xfrm>
            <a:off x="2586662" y="3869061"/>
            <a:ext cx="11256670" cy="4032563"/>
            <a:chOff x="0" y="0"/>
            <a:chExt cx="15008894" cy="5376751"/>
          </a:xfrm>
        </p:grpSpPr>
        <p:grpSp>
          <p:nvGrpSpPr>
            <p:cNvPr id="7" name="Group 7"/>
            <p:cNvGrpSpPr/>
            <p:nvPr/>
          </p:nvGrpSpPr>
          <p:grpSpPr>
            <a:xfrm rot="5400000">
              <a:off x="4816072" y="-4816072"/>
              <a:ext cx="5376751" cy="15008894"/>
              <a:chOff x="0" y="0"/>
              <a:chExt cx="15643372" cy="43667583"/>
            </a:xfrm>
          </p:grpSpPr>
          <p:sp>
            <p:nvSpPr>
              <p:cNvPr id="8" name="Freeform 8"/>
              <p:cNvSpPr/>
              <p:nvPr/>
            </p:nvSpPr>
            <p:spPr>
              <a:xfrm>
                <a:off x="72390" y="72390"/>
                <a:ext cx="15498591" cy="43522803"/>
              </a:xfrm>
              <a:custGeom>
                <a:avLst/>
                <a:gdLst/>
                <a:ahLst/>
                <a:cxnLst/>
                <a:rect l="l" t="t" r="r" b="b"/>
                <a:pathLst>
                  <a:path w="15498591" h="43522803">
                    <a:moveTo>
                      <a:pt x="0" y="0"/>
                    </a:moveTo>
                    <a:lnTo>
                      <a:pt x="15498591" y="0"/>
                    </a:lnTo>
                    <a:lnTo>
                      <a:pt x="15498591" y="43522803"/>
                    </a:lnTo>
                    <a:lnTo>
                      <a:pt x="0" y="43522803"/>
                    </a:lnTo>
                    <a:lnTo>
                      <a:pt x="0" y="0"/>
                    </a:lnTo>
                    <a:close/>
                  </a:path>
                </a:pathLst>
              </a:custGeom>
              <a:solidFill>
                <a:srgbClr val="FFFFFF"/>
              </a:solidFill>
            </p:spPr>
          </p:sp>
          <p:sp>
            <p:nvSpPr>
              <p:cNvPr id="9" name="Freeform 9"/>
              <p:cNvSpPr/>
              <p:nvPr/>
            </p:nvSpPr>
            <p:spPr>
              <a:xfrm>
                <a:off x="0" y="0"/>
                <a:ext cx="15643372" cy="43667583"/>
              </a:xfrm>
              <a:custGeom>
                <a:avLst/>
                <a:gdLst/>
                <a:ahLst/>
                <a:cxnLst/>
                <a:rect l="l" t="t" r="r" b="b"/>
                <a:pathLst>
                  <a:path w="15643372" h="43667583">
                    <a:moveTo>
                      <a:pt x="15498592" y="43522804"/>
                    </a:moveTo>
                    <a:lnTo>
                      <a:pt x="15643372" y="43522804"/>
                    </a:lnTo>
                    <a:lnTo>
                      <a:pt x="15643372" y="43667583"/>
                    </a:lnTo>
                    <a:lnTo>
                      <a:pt x="15498592" y="43667583"/>
                    </a:lnTo>
                    <a:lnTo>
                      <a:pt x="15498592" y="43522804"/>
                    </a:lnTo>
                    <a:close/>
                    <a:moveTo>
                      <a:pt x="0" y="144780"/>
                    </a:moveTo>
                    <a:lnTo>
                      <a:pt x="144780" y="144780"/>
                    </a:lnTo>
                    <a:lnTo>
                      <a:pt x="144780" y="43522804"/>
                    </a:lnTo>
                    <a:lnTo>
                      <a:pt x="0" y="43522804"/>
                    </a:lnTo>
                    <a:lnTo>
                      <a:pt x="0" y="144780"/>
                    </a:lnTo>
                    <a:close/>
                    <a:moveTo>
                      <a:pt x="0" y="43522804"/>
                    </a:moveTo>
                    <a:lnTo>
                      <a:pt x="144780" y="43522804"/>
                    </a:lnTo>
                    <a:lnTo>
                      <a:pt x="144780" y="43667583"/>
                    </a:lnTo>
                    <a:lnTo>
                      <a:pt x="0" y="43667583"/>
                    </a:lnTo>
                    <a:lnTo>
                      <a:pt x="0" y="43522804"/>
                    </a:lnTo>
                    <a:close/>
                    <a:moveTo>
                      <a:pt x="15498592" y="144780"/>
                    </a:moveTo>
                    <a:lnTo>
                      <a:pt x="15643372" y="144780"/>
                    </a:lnTo>
                    <a:lnTo>
                      <a:pt x="15643372" y="43522804"/>
                    </a:lnTo>
                    <a:lnTo>
                      <a:pt x="15498592" y="43522804"/>
                    </a:lnTo>
                    <a:lnTo>
                      <a:pt x="15498592" y="144780"/>
                    </a:lnTo>
                    <a:close/>
                    <a:moveTo>
                      <a:pt x="144780" y="43522804"/>
                    </a:moveTo>
                    <a:lnTo>
                      <a:pt x="15498592" y="43522804"/>
                    </a:lnTo>
                    <a:lnTo>
                      <a:pt x="15498592" y="43667583"/>
                    </a:lnTo>
                    <a:lnTo>
                      <a:pt x="144780" y="43667583"/>
                    </a:lnTo>
                    <a:lnTo>
                      <a:pt x="144780" y="43522804"/>
                    </a:lnTo>
                    <a:close/>
                    <a:moveTo>
                      <a:pt x="15498592" y="0"/>
                    </a:moveTo>
                    <a:lnTo>
                      <a:pt x="15643372" y="0"/>
                    </a:lnTo>
                    <a:lnTo>
                      <a:pt x="15643372" y="144780"/>
                    </a:lnTo>
                    <a:lnTo>
                      <a:pt x="15498592" y="144780"/>
                    </a:lnTo>
                    <a:lnTo>
                      <a:pt x="15498592" y="0"/>
                    </a:lnTo>
                    <a:close/>
                    <a:moveTo>
                      <a:pt x="0" y="0"/>
                    </a:moveTo>
                    <a:lnTo>
                      <a:pt x="144780" y="0"/>
                    </a:lnTo>
                    <a:lnTo>
                      <a:pt x="144780" y="144780"/>
                    </a:lnTo>
                    <a:lnTo>
                      <a:pt x="0" y="144780"/>
                    </a:lnTo>
                    <a:lnTo>
                      <a:pt x="0" y="0"/>
                    </a:lnTo>
                    <a:close/>
                    <a:moveTo>
                      <a:pt x="144780" y="0"/>
                    </a:moveTo>
                    <a:lnTo>
                      <a:pt x="15498592" y="0"/>
                    </a:lnTo>
                    <a:lnTo>
                      <a:pt x="15498592" y="144780"/>
                    </a:lnTo>
                    <a:lnTo>
                      <a:pt x="144780" y="144780"/>
                    </a:lnTo>
                    <a:lnTo>
                      <a:pt x="144780" y="0"/>
                    </a:lnTo>
                    <a:close/>
                  </a:path>
                </a:pathLst>
              </a:custGeom>
              <a:solidFill>
                <a:srgbClr val="241D27"/>
              </a:solidFill>
            </p:spPr>
          </p:sp>
        </p:grpSp>
        <p:sp>
          <p:nvSpPr>
            <p:cNvPr id="10" name="TextBox 10"/>
            <p:cNvSpPr txBox="1"/>
            <p:nvPr/>
          </p:nvSpPr>
          <p:spPr>
            <a:xfrm>
              <a:off x="1529521" y="1926375"/>
              <a:ext cx="11949851" cy="152400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DATA ANALYSIS</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1028700" y="1028700"/>
            <a:ext cx="16230600" cy="2367294"/>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3873565" y="1640847"/>
            <a:ext cx="12782017" cy="1143000"/>
          </a:xfrm>
          <a:prstGeom prst="rect">
            <a:avLst/>
          </a:prstGeom>
        </p:spPr>
        <p:txBody>
          <a:bodyPr lIns="0" tIns="0" rIns="0" bIns="0" rtlCol="0" anchor="t">
            <a:spAutoFit/>
          </a:bodyPr>
          <a:lstStyle/>
          <a:p>
            <a:pPr algn="r">
              <a:lnSpc>
                <a:spcPts val="9000"/>
              </a:lnSpc>
            </a:pPr>
            <a:r>
              <a:rPr lang="en-US" sz="7500" spc="225">
                <a:solidFill>
                  <a:srgbClr val="241D27"/>
                </a:solidFill>
                <a:latin typeface="Space Mono Bold"/>
              </a:rPr>
              <a:t>Data Collection</a:t>
            </a:r>
          </a:p>
        </p:txBody>
      </p:sp>
      <p:sp>
        <p:nvSpPr>
          <p:cNvPr id="7" name="AutoShape 7"/>
          <p:cNvSpPr/>
          <p:nvPr/>
        </p:nvSpPr>
        <p:spPr>
          <a:xfrm>
            <a:off x="1028700" y="1028700"/>
            <a:ext cx="2082149" cy="2367294"/>
          </a:xfrm>
          <a:prstGeom prst="rect">
            <a:avLst/>
          </a:prstGeom>
          <a:solidFill>
            <a:srgbClr val="241D27"/>
          </a:solidFill>
        </p:spPr>
      </p:sp>
      <p:sp>
        <p:nvSpPr>
          <p:cNvPr id="8" name="TextBox 8"/>
          <p:cNvSpPr txBox="1"/>
          <p:nvPr/>
        </p:nvSpPr>
        <p:spPr>
          <a:xfrm>
            <a:off x="1569255" y="18980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14</a:t>
            </a:r>
          </a:p>
        </p:txBody>
      </p:sp>
      <p:grpSp>
        <p:nvGrpSpPr>
          <p:cNvPr id="9" name="Group 9"/>
          <p:cNvGrpSpPr/>
          <p:nvPr/>
        </p:nvGrpSpPr>
        <p:grpSpPr>
          <a:xfrm>
            <a:off x="6090639" y="3370594"/>
            <a:ext cx="11168661" cy="5887706"/>
            <a:chOff x="0" y="0"/>
            <a:chExt cx="22770674" cy="12003860"/>
          </a:xfrm>
        </p:grpSpPr>
        <p:sp>
          <p:nvSpPr>
            <p:cNvPr id="10" name="Freeform 10"/>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1" name="TextBox 11"/>
          <p:cNvSpPr txBox="1"/>
          <p:nvPr/>
        </p:nvSpPr>
        <p:spPr>
          <a:xfrm>
            <a:off x="6741486" y="3300744"/>
            <a:ext cx="9866966" cy="4552950"/>
          </a:xfrm>
          <a:prstGeom prst="rect">
            <a:avLst/>
          </a:prstGeom>
        </p:spPr>
        <p:txBody>
          <a:bodyPr lIns="0" tIns="0" rIns="0" bIns="0" rtlCol="0" anchor="t">
            <a:spAutoFit/>
          </a:bodyPr>
          <a:lstStyle/>
          <a:p>
            <a:pPr algn="ctr">
              <a:lnSpc>
                <a:spcPts val="4500"/>
              </a:lnSpc>
            </a:pPr>
            <a:r>
              <a:rPr lang="en-US" sz="3000" spc="30">
                <a:solidFill>
                  <a:srgbClr val="241D27"/>
                </a:solidFill>
                <a:latin typeface="Space Mono"/>
              </a:rPr>
              <a:t>To collect movie data here we are using </a:t>
            </a:r>
            <a:r>
              <a:rPr lang="en-US" sz="3000" spc="30">
                <a:solidFill>
                  <a:srgbClr val="241D27"/>
                </a:solidFill>
                <a:latin typeface="Space Mono Bold"/>
              </a:rPr>
              <a:t>web scraping</a:t>
            </a:r>
            <a:r>
              <a:rPr lang="en-US" sz="3000" spc="30">
                <a:solidFill>
                  <a:srgbClr val="241D27"/>
                </a:solidFill>
                <a:latin typeface="Space Mono"/>
              </a:rPr>
              <a:t> and </a:t>
            </a:r>
            <a:r>
              <a:rPr lang="en-US" sz="3000" spc="30">
                <a:solidFill>
                  <a:srgbClr val="241D27"/>
                </a:solidFill>
                <a:latin typeface="Space Mono Bold"/>
              </a:rPr>
              <a:t>Web API</a:t>
            </a:r>
            <a:r>
              <a:rPr lang="en-US" sz="3000" spc="30">
                <a:solidFill>
                  <a:srgbClr val="241D27"/>
                </a:solidFill>
                <a:latin typeface="Space Mono"/>
              </a:rPr>
              <a:t>. For collecting the data of </a:t>
            </a:r>
            <a:r>
              <a:rPr lang="en-US" sz="3000" spc="30">
                <a:solidFill>
                  <a:srgbClr val="241D27"/>
                </a:solidFill>
                <a:latin typeface="Space Mono Italics"/>
              </a:rPr>
              <a:t>Bollywood</a:t>
            </a:r>
            <a:r>
              <a:rPr lang="en-US" sz="3000" spc="30">
                <a:solidFill>
                  <a:srgbClr val="241D27"/>
                </a:solidFill>
                <a:latin typeface="Space Mono"/>
              </a:rPr>
              <a:t> movies we are using python modules such as to request, urllib, Beautifulsoup, etc. And for collecting the data of Hollywood movies we are using the TMDB API.</a:t>
            </a:r>
          </a:p>
          <a:p>
            <a:pPr algn="r">
              <a:lnSpc>
                <a:spcPts val="4500"/>
              </a:lnSpc>
            </a:pPr>
            <a:endParaRPr lang="en-US" sz="3000" spc="30">
              <a:solidFill>
                <a:srgbClr val="241D27"/>
              </a:solidFill>
              <a:latin typeface="Space Mono"/>
            </a:endParaRPr>
          </a:p>
        </p:txBody>
      </p:sp>
      <p:sp>
        <p:nvSpPr>
          <p:cNvPr id="12" name="AutoShape 12"/>
          <p:cNvSpPr/>
          <p:nvPr/>
        </p:nvSpPr>
        <p:spPr>
          <a:xfrm>
            <a:off x="1028700" y="3395994"/>
            <a:ext cx="5061939" cy="5862306"/>
          </a:xfrm>
          <a:prstGeom prst="rect">
            <a:avLst/>
          </a:prstGeom>
          <a:solidFill>
            <a:srgbClr val="241D27">
              <a:alpha val="9804"/>
            </a:srgbClr>
          </a:solidFill>
        </p:spPr>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199872" y="4967349"/>
            <a:ext cx="2719596" cy="271959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1028700" y="1028700"/>
            <a:ext cx="16230600" cy="2367294"/>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675B5B"/>
            </a:solidFill>
          </p:spPr>
        </p:sp>
      </p:grpSp>
      <p:sp>
        <p:nvSpPr>
          <p:cNvPr id="6" name="AutoShape 6"/>
          <p:cNvSpPr/>
          <p:nvPr/>
        </p:nvSpPr>
        <p:spPr>
          <a:xfrm>
            <a:off x="1028700" y="1028700"/>
            <a:ext cx="2082149" cy="2367294"/>
          </a:xfrm>
          <a:prstGeom prst="rect">
            <a:avLst/>
          </a:prstGeom>
          <a:solidFill>
            <a:srgbClr val="241D27"/>
          </a:solidFill>
        </p:spPr>
      </p:sp>
      <p:grpSp>
        <p:nvGrpSpPr>
          <p:cNvPr id="7" name="Group 7"/>
          <p:cNvGrpSpPr/>
          <p:nvPr/>
        </p:nvGrpSpPr>
        <p:grpSpPr>
          <a:xfrm>
            <a:off x="6090639" y="3370594"/>
            <a:ext cx="11168661" cy="5887706"/>
            <a:chOff x="0" y="0"/>
            <a:chExt cx="22770674" cy="12003860"/>
          </a:xfrm>
        </p:grpSpPr>
        <p:sp>
          <p:nvSpPr>
            <p:cNvPr id="8" name="Freeform 8"/>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675B5B"/>
            </a:solidFill>
          </p:spPr>
        </p:sp>
      </p:grpSp>
      <p:grpSp>
        <p:nvGrpSpPr>
          <p:cNvPr id="9" name="Group 9"/>
          <p:cNvGrpSpPr/>
          <p:nvPr/>
        </p:nvGrpSpPr>
        <p:grpSpPr>
          <a:xfrm>
            <a:off x="1028700" y="3395994"/>
            <a:ext cx="5061939" cy="5862306"/>
            <a:chOff x="0" y="0"/>
            <a:chExt cx="1712310" cy="1983052"/>
          </a:xfrm>
        </p:grpSpPr>
        <p:sp>
          <p:nvSpPr>
            <p:cNvPr id="10" name="Freeform 10"/>
            <p:cNvSpPr/>
            <p:nvPr/>
          </p:nvSpPr>
          <p:spPr>
            <a:xfrm>
              <a:off x="0" y="0"/>
              <a:ext cx="1712310" cy="1983052"/>
            </a:xfrm>
            <a:custGeom>
              <a:avLst/>
              <a:gdLst/>
              <a:ahLst/>
              <a:cxnLst/>
              <a:rect l="l" t="t" r="r" b="b"/>
              <a:pathLst>
                <a:path w="1712310" h="1983052">
                  <a:moveTo>
                    <a:pt x="0" y="0"/>
                  </a:moveTo>
                  <a:lnTo>
                    <a:pt x="1712310" y="0"/>
                  </a:lnTo>
                  <a:lnTo>
                    <a:pt x="1712310" y="1983052"/>
                  </a:lnTo>
                  <a:lnTo>
                    <a:pt x="0" y="1983052"/>
                  </a:lnTo>
                  <a:close/>
                </a:path>
              </a:pathLst>
            </a:custGeom>
            <a:solidFill>
              <a:srgbClr val="241D27"/>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flipH="1">
            <a:off x="2222683" y="4954649"/>
            <a:ext cx="2719596" cy="2719596"/>
          </a:xfrm>
          <a:prstGeom prst="rect">
            <a:avLst/>
          </a:prstGeom>
        </p:spPr>
      </p:pic>
      <p:sp>
        <p:nvSpPr>
          <p:cNvPr id="12" name="TextBox 12"/>
          <p:cNvSpPr txBox="1"/>
          <p:nvPr/>
        </p:nvSpPr>
        <p:spPr>
          <a:xfrm>
            <a:off x="7164316" y="5407295"/>
            <a:ext cx="9491266" cy="2266950"/>
          </a:xfrm>
          <a:prstGeom prst="rect">
            <a:avLst/>
          </a:prstGeom>
        </p:spPr>
        <p:txBody>
          <a:bodyPr lIns="0" tIns="0" rIns="0" bIns="0" rtlCol="0" anchor="t">
            <a:spAutoFit/>
          </a:bodyPr>
          <a:lstStyle/>
          <a:p>
            <a:pPr algn="r">
              <a:lnSpc>
                <a:spcPts val="4500"/>
              </a:lnSpc>
            </a:pPr>
            <a:r>
              <a:rPr lang="en-US" sz="3000" spc="30">
                <a:solidFill>
                  <a:srgbClr val="241D27"/>
                </a:solidFill>
                <a:latin typeface="Space Mono"/>
              </a:rPr>
              <a:t>After collecting the data we apply some data preprocessing to prepare the relevant dataset for creating the machine learning model.</a:t>
            </a:r>
          </a:p>
        </p:txBody>
      </p:sp>
      <p:sp>
        <p:nvSpPr>
          <p:cNvPr id="13" name="TextBox 13"/>
          <p:cNvSpPr txBox="1"/>
          <p:nvPr/>
        </p:nvSpPr>
        <p:spPr>
          <a:xfrm>
            <a:off x="3873565" y="1640847"/>
            <a:ext cx="12782017" cy="1143000"/>
          </a:xfrm>
          <a:prstGeom prst="rect">
            <a:avLst/>
          </a:prstGeom>
        </p:spPr>
        <p:txBody>
          <a:bodyPr lIns="0" tIns="0" rIns="0" bIns="0" rtlCol="0" anchor="t">
            <a:spAutoFit/>
          </a:bodyPr>
          <a:lstStyle/>
          <a:p>
            <a:pPr algn="r">
              <a:lnSpc>
                <a:spcPts val="9000"/>
              </a:lnSpc>
            </a:pPr>
            <a:r>
              <a:rPr lang="en-US" sz="7500" spc="225">
                <a:solidFill>
                  <a:srgbClr val="241D27"/>
                </a:solidFill>
                <a:latin typeface="Space Mono Bold"/>
              </a:rPr>
              <a:t>Data Preprocessing</a:t>
            </a:r>
          </a:p>
        </p:txBody>
      </p:sp>
      <p:sp>
        <p:nvSpPr>
          <p:cNvPr id="14" name="TextBox 14"/>
          <p:cNvSpPr txBox="1"/>
          <p:nvPr/>
        </p:nvSpPr>
        <p:spPr>
          <a:xfrm>
            <a:off x="1569255" y="18980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15</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2679395" cy="8229600"/>
            <a:chOff x="0" y="0"/>
            <a:chExt cx="25850760" cy="16778514"/>
          </a:xfrm>
        </p:grpSpPr>
        <p:sp>
          <p:nvSpPr>
            <p:cNvPr id="3" name="Freeform 3"/>
            <p:cNvSpPr/>
            <p:nvPr/>
          </p:nvSpPr>
          <p:spPr>
            <a:xfrm>
              <a:off x="0" y="0"/>
              <a:ext cx="25850760" cy="16778514"/>
            </a:xfrm>
            <a:custGeom>
              <a:avLst/>
              <a:gdLst/>
              <a:ahLst/>
              <a:cxnLst/>
              <a:rect l="l" t="t" r="r" b="b"/>
              <a:pathLst>
                <a:path w="25850760" h="16778514">
                  <a:moveTo>
                    <a:pt x="0" y="0"/>
                  </a:moveTo>
                  <a:lnTo>
                    <a:pt x="0" y="16778514"/>
                  </a:lnTo>
                  <a:lnTo>
                    <a:pt x="25850760" y="16778514"/>
                  </a:lnTo>
                  <a:lnTo>
                    <a:pt x="25850760" y="0"/>
                  </a:lnTo>
                  <a:lnTo>
                    <a:pt x="0" y="0"/>
                  </a:lnTo>
                  <a:close/>
                  <a:moveTo>
                    <a:pt x="25789799" y="16717555"/>
                  </a:moveTo>
                  <a:lnTo>
                    <a:pt x="59690" y="16717555"/>
                  </a:lnTo>
                  <a:lnTo>
                    <a:pt x="59690" y="59690"/>
                  </a:lnTo>
                  <a:lnTo>
                    <a:pt x="25789799" y="59690"/>
                  </a:lnTo>
                  <a:lnTo>
                    <a:pt x="25789799" y="16717555"/>
                  </a:lnTo>
                  <a:close/>
                </a:path>
              </a:pathLst>
            </a:custGeom>
            <a:solidFill>
              <a:srgbClr val="241D27"/>
            </a:solidFill>
          </p:spPr>
        </p:sp>
      </p:grpSp>
      <p:sp>
        <p:nvSpPr>
          <p:cNvPr id="4" name="AutoShape 4"/>
          <p:cNvSpPr/>
          <p:nvPr/>
        </p:nvSpPr>
        <p:spPr>
          <a:xfrm>
            <a:off x="1028700" y="3395994"/>
            <a:ext cx="2082149" cy="5862306"/>
          </a:xfrm>
          <a:prstGeom prst="rect">
            <a:avLst/>
          </a:prstGeom>
          <a:solidFill>
            <a:srgbClr val="241D27">
              <a:alpha val="9804"/>
            </a:srgbClr>
          </a:solidFill>
        </p:spPr>
      </p:sp>
      <p:grpSp>
        <p:nvGrpSpPr>
          <p:cNvPr id="5" name="Group 5"/>
          <p:cNvGrpSpPr/>
          <p:nvPr/>
        </p:nvGrpSpPr>
        <p:grpSpPr>
          <a:xfrm>
            <a:off x="1028700" y="1028700"/>
            <a:ext cx="2082149" cy="8229600"/>
            <a:chOff x="0" y="0"/>
            <a:chExt cx="4245087" cy="16778514"/>
          </a:xfrm>
        </p:grpSpPr>
        <p:sp>
          <p:nvSpPr>
            <p:cNvPr id="6" name="Freeform 6"/>
            <p:cNvSpPr/>
            <p:nvPr/>
          </p:nvSpPr>
          <p:spPr>
            <a:xfrm>
              <a:off x="0" y="0"/>
              <a:ext cx="4245087" cy="16778514"/>
            </a:xfrm>
            <a:custGeom>
              <a:avLst/>
              <a:gdLst/>
              <a:ahLst/>
              <a:cxnLst/>
              <a:rect l="l" t="t" r="r" b="b"/>
              <a:pathLst>
                <a:path w="4245087" h="16778514">
                  <a:moveTo>
                    <a:pt x="0" y="0"/>
                  </a:moveTo>
                  <a:lnTo>
                    <a:pt x="0" y="16778514"/>
                  </a:lnTo>
                  <a:lnTo>
                    <a:pt x="4245087" y="16778514"/>
                  </a:lnTo>
                  <a:lnTo>
                    <a:pt x="4245087" y="0"/>
                  </a:lnTo>
                  <a:lnTo>
                    <a:pt x="0" y="0"/>
                  </a:lnTo>
                  <a:close/>
                  <a:moveTo>
                    <a:pt x="4184127" y="16717555"/>
                  </a:moveTo>
                  <a:lnTo>
                    <a:pt x="59690" y="16717555"/>
                  </a:lnTo>
                  <a:lnTo>
                    <a:pt x="59690" y="59690"/>
                  </a:lnTo>
                  <a:lnTo>
                    <a:pt x="4184127" y="59690"/>
                  </a:lnTo>
                  <a:lnTo>
                    <a:pt x="4184127" y="16717555"/>
                  </a:lnTo>
                  <a:close/>
                </a:path>
              </a:pathLst>
            </a:custGeom>
            <a:solidFill>
              <a:srgbClr val="241D27"/>
            </a:solidFill>
          </p:spPr>
        </p:sp>
      </p:grpSp>
      <p:sp>
        <p:nvSpPr>
          <p:cNvPr id="7" name="AutoShape 7"/>
          <p:cNvSpPr/>
          <p:nvPr/>
        </p:nvSpPr>
        <p:spPr>
          <a:xfrm>
            <a:off x="1028700" y="1028700"/>
            <a:ext cx="2082149" cy="2367294"/>
          </a:xfrm>
          <a:prstGeom prst="rect">
            <a:avLst/>
          </a:prstGeom>
          <a:solidFill>
            <a:srgbClr val="241D27"/>
          </a:solidFill>
        </p:spPr>
      </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1533" y="1775470"/>
            <a:ext cx="873753" cy="873753"/>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1533" y="4269747"/>
            <a:ext cx="873753" cy="873753"/>
          </a:xfrm>
          <a:prstGeom prst="rect">
            <a:avLst/>
          </a:prstGeom>
        </p:spPr>
      </p:pic>
      <p:grpSp>
        <p:nvGrpSpPr>
          <p:cNvPr id="10" name="Group 10"/>
          <p:cNvGrpSpPr/>
          <p:nvPr/>
        </p:nvGrpSpPr>
        <p:grpSpPr>
          <a:xfrm rot="5400000">
            <a:off x="10236549" y="4246802"/>
            <a:ext cx="9857530" cy="1864801"/>
            <a:chOff x="0" y="0"/>
            <a:chExt cx="12614506" cy="2386353"/>
          </a:xfrm>
        </p:grpSpPr>
        <p:sp>
          <p:nvSpPr>
            <p:cNvPr id="11" name="Freeform 11"/>
            <p:cNvSpPr/>
            <p:nvPr/>
          </p:nvSpPr>
          <p:spPr>
            <a:xfrm>
              <a:off x="0" y="2081553"/>
              <a:ext cx="12614506" cy="304800"/>
            </a:xfrm>
            <a:custGeom>
              <a:avLst/>
              <a:gdLst/>
              <a:ahLst/>
              <a:cxnLst/>
              <a:rect l="l" t="t" r="r" b="b"/>
              <a:pathLst>
                <a:path w="12614506" h="304800">
                  <a:moveTo>
                    <a:pt x="12309706" y="0"/>
                  </a:moveTo>
                  <a:lnTo>
                    <a:pt x="304800" y="0"/>
                  </a:lnTo>
                  <a:lnTo>
                    <a:pt x="0" y="0"/>
                  </a:lnTo>
                  <a:lnTo>
                    <a:pt x="304800" y="304800"/>
                  </a:lnTo>
                  <a:lnTo>
                    <a:pt x="304800" y="304800"/>
                  </a:lnTo>
                  <a:lnTo>
                    <a:pt x="12309706" y="304800"/>
                  </a:lnTo>
                  <a:lnTo>
                    <a:pt x="12614506" y="304800"/>
                  </a:lnTo>
                  <a:close/>
                </a:path>
              </a:pathLst>
            </a:custGeom>
            <a:solidFill>
              <a:srgbClr val="77838D"/>
            </a:solidFill>
          </p:spPr>
        </p:sp>
        <p:sp>
          <p:nvSpPr>
            <p:cNvPr id="12" name="Freeform 12"/>
            <p:cNvSpPr/>
            <p:nvPr/>
          </p:nvSpPr>
          <p:spPr>
            <a:xfrm>
              <a:off x="12309706" y="1270"/>
              <a:ext cx="304800" cy="2385083"/>
            </a:xfrm>
            <a:custGeom>
              <a:avLst/>
              <a:gdLst/>
              <a:ahLst/>
              <a:cxnLst/>
              <a:rect l="l" t="t" r="r" b="b"/>
              <a:pathLst>
                <a:path w="304800" h="2385083">
                  <a:moveTo>
                    <a:pt x="304800" y="303530"/>
                  </a:moveTo>
                  <a:lnTo>
                    <a:pt x="0" y="0"/>
                  </a:lnTo>
                  <a:lnTo>
                    <a:pt x="0" y="303530"/>
                  </a:lnTo>
                  <a:lnTo>
                    <a:pt x="0" y="2080283"/>
                  </a:lnTo>
                  <a:lnTo>
                    <a:pt x="304800" y="2385083"/>
                  </a:lnTo>
                  <a:lnTo>
                    <a:pt x="304800" y="2080283"/>
                  </a:lnTo>
                  <a:close/>
                </a:path>
              </a:pathLst>
            </a:custGeom>
            <a:solidFill>
              <a:srgbClr val="9AA7B2"/>
            </a:solidFill>
          </p:spPr>
        </p:sp>
        <p:sp>
          <p:nvSpPr>
            <p:cNvPr id="13" name="Freeform 13"/>
            <p:cNvSpPr/>
            <p:nvPr/>
          </p:nvSpPr>
          <p:spPr>
            <a:xfrm>
              <a:off x="0" y="0"/>
              <a:ext cx="12309706" cy="2081553"/>
            </a:xfrm>
            <a:custGeom>
              <a:avLst/>
              <a:gdLst/>
              <a:ahLst/>
              <a:cxnLst/>
              <a:rect l="l" t="t" r="r" b="b"/>
              <a:pathLst>
                <a:path w="12309706" h="2081553">
                  <a:moveTo>
                    <a:pt x="304800" y="0"/>
                  </a:moveTo>
                  <a:lnTo>
                    <a:pt x="0" y="0"/>
                  </a:lnTo>
                  <a:lnTo>
                    <a:pt x="0" y="304800"/>
                  </a:lnTo>
                  <a:lnTo>
                    <a:pt x="0" y="2081553"/>
                  </a:lnTo>
                  <a:lnTo>
                    <a:pt x="0" y="2081553"/>
                  </a:lnTo>
                  <a:lnTo>
                    <a:pt x="152400" y="2081553"/>
                  </a:lnTo>
                  <a:lnTo>
                    <a:pt x="304800" y="2081553"/>
                  </a:lnTo>
                  <a:lnTo>
                    <a:pt x="12309706" y="2081553"/>
                  </a:lnTo>
                  <a:lnTo>
                    <a:pt x="12309706" y="304800"/>
                  </a:lnTo>
                  <a:lnTo>
                    <a:pt x="12309706" y="241300"/>
                  </a:lnTo>
                  <a:lnTo>
                    <a:pt x="12309706" y="1270"/>
                  </a:lnTo>
                  <a:lnTo>
                    <a:pt x="12309706" y="0"/>
                  </a:lnTo>
                  <a:close/>
                </a:path>
              </a:pathLst>
            </a:custGeom>
            <a:solidFill>
              <a:srgbClr val="D9D9D9"/>
            </a:solidFill>
          </p:spPr>
        </p:sp>
      </p:grpSp>
      <p:sp>
        <p:nvSpPr>
          <p:cNvPr id="14" name="TextBox 14"/>
          <p:cNvSpPr txBox="1"/>
          <p:nvPr/>
        </p:nvSpPr>
        <p:spPr>
          <a:xfrm rot="5400000">
            <a:off x="10586689" y="4572000"/>
            <a:ext cx="9321490" cy="114300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Database Design</a:t>
            </a:r>
          </a:p>
        </p:txBody>
      </p:sp>
      <p:grpSp>
        <p:nvGrpSpPr>
          <p:cNvPr id="15" name="Group 15"/>
          <p:cNvGrpSpPr/>
          <p:nvPr/>
        </p:nvGrpSpPr>
        <p:grpSpPr>
          <a:xfrm>
            <a:off x="4928410" y="2033083"/>
            <a:ext cx="6092494" cy="6220833"/>
            <a:chOff x="0" y="0"/>
            <a:chExt cx="8123326" cy="8294444"/>
          </a:xfrm>
        </p:grpSpPr>
        <p:sp>
          <p:nvSpPr>
            <p:cNvPr id="16" name="TextBox 16"/>
            <p:cNvSpPr txBox="1"/>
            <p:nvPr/>
          </p:nvSpPr>
          <p:spPr>
            <a:xfrm>
              <a:off x="0" y="-76200"/>
              <a:ext cx="8123326" cy="1853398"/>
            </a:xfrm>
            <a:prstGeom prst="rect">
              <a:avLst/>
            </a:prstGeom>
          </p:spPr>
          <p:txBody>
            <a:bodyPr lIns="0" tIns="0" rIns="0" bIns="0" rtlCol="0" anchor="t">
              <a:spAutoFit/>
            </a:bodyPr>
            <a:lstStyle/>
            <a:p>
              <a:pPr>
                <a:lnSpc>
                  <a:spcPts val="3748"/>
                </a:lnSpc>
              </a:pPr>
              <a:r>
                <a:rPr lang="en-US" sz="2498" spc="24">
                  <a:solidFill>
                    <a:srgbClr val="241D27"/>
                  </a:solidFill>
                  <a:latin typeface="Space Mono"/>
                </a:rPr>
                <a:t>The data in the system has to be stored and retrieved from the database. </a:t>
              </a:r>
            </a:p>
          </p:txBody>
        </p:sp>
        <p:sp>
          <p:nvSpPr>
            <p:cNvPr id="17" name="TextBox 17"/>
            <p:cNvSpPr txBox="1"/>
            <p:nvPr/>
          </p:nvSpPr>
          <p:spPr>
            <a:xfrm>
              <a:off x="0" y="3267478"/>
              <a:ext cx="8123326" cy="5026966"/>
            </a:xfrm>
            <a:prstGeom prst="rect">
              <a:avLst/>
            </a:prstGeom>
          </p:spPr>
          <p:txBody>
            <a:bodyPr lIns="0" tIns="0" rIns="0" bIns="0" rtlCol="0" anchor="t">
              <a:spAutoFit/>
            </a:bodyPr>
            <a:lstStyle/>
            <a:p>
              <a:pPr>
                <a:lnSpc>
                  <a:spcPts val="3748"/>
                </a:lnSpc>
              </a:pPr>
              <a:r>
                <a:rPr lang="en-US" sz="2498" spc="24">
                  <a:solidFill>
                    <a:srgbClr val="241D27"/>
                  </a:solidFill>
                  <a:latin typeface="Space Mono"/>
                </a:rPr>
                <a:t>Data elements and data structures to be stored have been identified at the analysis stage. They are structured and put together to design the data storage and retrieval system.</a:t>
              </a:r>
            </a:p>
            <a:p>
              <a:pPr>
                <a:lnSpc>
                  <a:spcPts val="3748"/>
                </a:lnSpc>
              </a:pPr>
              <a:endParaRPr lang="en-US" sz="2498" spc="24">
                <a:solidFill>
                  <a:srgbClr val="241D27"/>
                </a:solidFill>
                <a:latin typeface="Space Mono"/>
              </a:endParaRPr>
            </a:p>
          </p:txBody>
        </p:sp>
      </p:grpSp>
      <p:sp>
        <p:nvSpPr>
          <p:cNvPr id="18" name="TextBox 18"/>
          <p:cNvSpPr txBox="1"/>
          <p:nvPr/>
        </p:nvSpPr>
        <p:spPr>
          <a:xfrm>
            <a:off x="1569255" y="18980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16</a:t>
            </a:r>
          </a:p>
        </p:txBody>
      </p:sp>
      <p:sp>
        <p:nvSpPr>
          <p:cNvPr id="19" name="TextBox 19"/>
          <p:cNvSpPr txBox="1"/>
          <p:nvPr/>
        </p:nvSpPr>
        <p:spPr>
          <a:xfrm rot="-5400000">
            <a:off x="-228736" y="6120454"/>
            <a:ext cx="4549397"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2679395" cy="8229600"/>
            <a:chOff x="0" y="0"/>
            <a:chExt cx="25850760" cy="16778514"/>
          </a:xfrm>
        </p:grpSpPr>
        <p:sp>
          <p:nvSpPr>
            <p:cNvPr id="3" name="Freeform 3"/>
            <p:cNvSpPr/>
            <p:nvPr/>
          </p:nvSpPr>
          <p:spPr>
            <a:xfrm>
              <a:off x="0" y="0"/>
              <a:ext cx="25850760" cy="16778514"/>
            </a:xfrm>
            <a:custGeom>
              <a:avLst/>
              <a:gdLst/>
              <a:ahLst/>
              <a:cxnLst/>
              <a:rect l="l" t="t" r="r" b="b"/>
              <a:pathLst>
                <a:path w="25850760" h="16778514">
                  <a:moveTo>
                    <a:pt x="0" y="0"/>
                  </a:moveTo>
                  <a:lnTo>
                    <a:pt x="0" y="16778514"/>
                  </a:lnTo>
                  <a:lnTo>
                    <a:pt x="25850760" y="16778514"/>
                  </a:lnTo>
                  <a:lnTo>
                    <a:pt x="25850760" y="0"/>
                  </a:lnTo>
                  <a:lnTo>
                    <a:pt x="0" y="0"/>
                  </a:lnTo>
                  <a:close/>
                  <a:moveTo>
                    <a:pt x="25789799" y="16717555"/>
                  </a:moveTo>
                  <a:lnTo>
                    <a:pt x="59690" y="16717555"/>
                  </a:lnTo>
                  <a:lnTo>
                    <a:pt x="59690" y="59690"/>
                  </a:lnTo>
                  <a:lnTo>
                    <a:pt x="25789799" y="59690"/>
                  </a:lnTo>
                  <a:lnTo>
                    <a:pt x="25789799" y="16717555"/>
                  </a:lnTo>
                  <a:close/>
                </a:path>
              </a:pathLst>
            </a:custGeom>
            <a:solidFill>
              <a:srgbClr val="241D27"/>
            </a:solidFill>
          </p:spPr>
        </p:sp>
      </p:grpSp>
      <p:sp>
        <p:nvSpPr>
          <p:cNvPr id="4" name="AutoShape 4"/>
          <p:cNvSpPr/>
          <p:nvPr/>
        </p:nvSpPr>
        <p:spPr>
          <a:xfrm>
            <a:off x="1028700" y="3395994"/>
            <a:ext cx="2082149" cy="5862306"/>
          </a:xfrm>
          <a:prstGeom prst="rect">
            <a:avLst/>
          </a:prstGeom>
          <a:solidFill>
            <a:srgbClr val="241D27">
              <a:alpha val="9804"/>
            </a:srgbClr>
          </a:solidFill>
        </p:spPr>
      </p:sp>
      <p:grpSp>
        <p:nvGrpSpPr>
          <p:cNvPr id="5" name="Group 5"/>
          <p:cNvGrpSpPr/>
          <p:nvPr/>
        </p:nvGrpSpPr>
        <p:grpSpPr>
          <a:xfrm>
            <a:off x="1028700" y="1028700"/>
            <a:ext cx="2082149" cy="8229600"/>
            <a:chOff x="0" y="0"/>
            <a:chExt cx="4245087" cy="16778514"/>
          </a:xfrm>
        </p:grpSpPr>
        <p:sp>
          <p:nvSpPr>
            <p:cNvPr id="6" name="Freeform 6"/>
            <p:cNvSpPr/>
            <p:nvPr/>
          </p:nvSpPr>
          <p:spPr>
            <a:xfrm>
              <a:off x="0" y="0"/>
              <a:ext cx="4245087" cy="16778514"/>
            </a:xfrm>
            <a:custGeom>
              <a:avLst/>
              <a:gdLst/>
              <a:ahLst/>
              <a:cxnLst/>
              <a:rect l="l" t="t" r="r" b="b"/>
              <a:pathLst>
                <a:path w="4245087" h="16778514">
                  <a:moveTo>
                    <a:pt x="0" y="0"/>
                  </a:moveTo>
                  <a:lnTo>
                    <a:pt x="0" y="16778514"/>
                  </a:lnTo>
                  <a:lnTo>
                    <a:pt x="4245087" y="16778514"/>
                  </a:lnTo>
                  <a:lnTo>
                    <a:pt x="4245087" y="0"/>
                  </a:lnTo>
                  <a:lnTo>
                    <a:pt x="0" y="0"/>
                  </a:lnTo>
                  <a:close/>
                  <a:moveTo>
                    <a:pt x="4184127" y="16717555"/>
                  </a:moveTo>
                  <a:lnTo>
                    <a:pt x="59690" y="16717555"/>
                  </a:lnTo>
                  <a:lnTo>
                    <a:pt x="59690" y="59690"/>
                  </a:lnTo>
                  <a:lnTo>
                    <a:pt x="4184127" y="59690"/>
                  </a:lnTo>
                  <a:lnTo>
                    <a:pt x="4184127" y="16717555"/>
                  </a:lnTo>
                  <a:close/>
                </a:path>
              </a:pathLst>
            </a:custGeom>
            <a:solidFill>
              <a:srgbClr val="241D27"/>
            </a:solidFill>
          </p:spPr>
        </p:sp>
      </p:grpSp>
      <p:sp>
        <p:nvSpPr>
          <p:cNvPr id="7" name="AutoShape 7"/>
          <p:cNvSpPr/>
          <p:nvPr/>
        </p:nvSpPr>
        <p:spPr>
          <a:xfrm>
            <a:off x="1028700" y="1028700"/>
            <a:ext cx="2082149" cy="2367294"/>
          </a:xfrm>
          <a:prstGeom prst="rect">
            <a:avLst/>
          </a:prstGeom>
          <a:solidFill>
            <a:srgbClr val="241D27"/>
          </a:solidFill>
        </p:spPr>
      </p:sp>
      <p:sp>
        <p:nvSpPr>
          <p:cNvPr id="8" name="TextBox 8"/>
          <p:cNvSpPr txBox="1"/>
          <p:nvPr/>
        </p:nvSpPr>
        <p:spPr>
          <a:xfrm>
            <a:off x="1569255" y="18980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18</a:t>
            </a:r>
          </a:p>
        </p:txBody>
      </p:sp>
      <p:sp>
        <p:nvSpPr>
          <p:cNvPr id="9" name="TextBox 9"/>
          <p:cNvSpPr txBox="1"/>
          <p:nvPr/>
        </p:nvSpPr>
        <p:spPr>
          <a:xfrm rot="-5400000">
            <a:off x="-228736" y="6120454"/>
            <a:ext cx="4549397"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305680" y="1638631"/>
            <a:ext cx="873753" cy="873753"/>
          </a:xfrm>
          <a:prstGeom prst="rect">
            <a:avLst/>
          </a:prstGeom>
        </p:spPr>
      </p:pic>
      <p:sp>
        <p:nvSpPr>
          <p:cNvPr id="11" name="TextBox 11"/>
          <p:cNvSpPr txBox="1"/>
          <p:nvPr/>
        </p:nvSpPr>
        <p:spPr>
          <a:xfrm>
            <a:off x="4742556" y="1836109"/>
            <a:ext cx="7672250" cy="3313239"/>
          </a:xfrm>
          <a:prstGeom prst="rect">
            <a:avLst/>
          </a:prstGeom>
        </p:spPr>
        <p:txBody>
          <a:bodyPr lIns="0" tIns="0" rIns="0" bIns="0" rtlCol="0" anchor="t">
            <a:spAutoFit/>
          </a:bodyPr>
          <a:lstStyle/>
          <a:p>
            <a:pPr>
              <a:lnSpc>
                <a:spcPts val="3748"/>
              </a:lnSpc>
            </a:pPr>
            <a:r>
              <a:rPr lang="en-US" sz="2498" spc="24">
                <a:solidFill>
                  <a:srgbClr val="241D27"/>
                </a:solidFill>
                <a:latin typeface="Space Mono"/>
              </a:rPr>
              <a:t>Normalization is done to get an internal consistency of data and to have minimum redundancy and maximum stability. This ensures minimizing data storage required, minimizing chances of data inconsistencies, and optimizing for updates. </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305680" y="5584384"/>
            <a:ext cx="873753" cy="873753"/>
          </a:xfrm>
          <a:prstGeom prst="rect">
            <a:avLst/>
          </a:prstGeom>
        </p:spPr>
      </p:pic>
      <p:sp>
        <p:nvSpPr>
          <p:cNvPr id="13" name="TextBox 13"/>
          <p:cNvSpPr txBox="1"/>
          <p:nvPr/>
        </p:nvSpPr>
        <p:spPr>
          <a:xfrm>
            <a:off x="4742556" y="5945061"/>
            <a:ext cx="7672250" cy="3313239"/>
          </a:xfrm>
          <a:prstGeom prst="rect">
            <a:avLst/>
          </a:prstGeom>
        </p:spPr>
        <p:txBody>
          <a:bodyPr lIns="0" tIns="0" rIns="0" bIns="0" rtlCol="0" anchor="t">
            <a:spAutoFit/>
          </a:bodyPr>
          <a:lstStyle/>
          <a:p>
            <a:pPr>
              <a:lnSpc>
                <a:spcPts val="3748"/>
              </a:lnSpc>
            </a:pPr>
            <a:r>
              <a:rPr lang="en-US" sz="2498" spc="24">
                <a:solidFill>
                  <a:srgbClr val="241D27"/>
                </a:solidFill>
                <a:latin typeface="Space Mono"/>
              </a:rPr>
              <a:t>For example, it is easy to find all users who have seen a certain movie or find the movies that two users have both seen. This flexibility led us to create an SQLite, the schema is shown below:</a:t>
            </a:r>
          </a:p>
          <a:p>
            <a:pPr>
              <a:lnSpc>
                <a:spcPts val="3748"/>
              </a:lnSpc>
            </a:pPr>
            <a:endParaRPr lang="en-US" sz="2498" spc="24">
              <a:solidFill>
                <a:srgbClr val="241D27"/>
              </a:solidFill>
              <a:latin typeface="Space Mon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3308" y="468736"/>
            <a:ext cx="10371473" cy="9349528"/>
          </a:xfrm>
          <a:prstGeom prst="rect">
            <a:avLst/>
          </a:prstGeom>
          <a:solidFill>
            <a:srgbClr val="241D27"/>
          </a:solidFill>
        </p:spPr>
      </p:sp>
      <p:pic>
        <p:nvPicPr>
          <p:cNvPr id="3" name="Picture 3"/>
          <p:cNvPicPr>
            <a:picLocks noChangeAspect="1"/>
          </p:cNvPicPr>
          <p:nvPr/>
        </p:nvPicPr>
        <p:blipFill>
          <a:blip r:embed="rId2"/>
          <a:srcRect/>
          <a:stretch>
            <a:fillRect/>
          </a:stretch>
        </p:blipFill>
        <p:spPr>
          <a:xfrm>
            <a:off x="7183336" y="780988"/>
            <a:ext cx="10271356" cy="1245402"/>
          </a:xfrm>
          <a:prstGeom prst="rect">
            <a:avLst/>
          </a:prstGeom>
        </p:spPr>
      </p:pic>
      <p:pic>
        <p:nvPicPr>
          <p:cNvPr id="4" name="Picture 4"/>
          <p:cNvPicPr>
            <a:picLocks noChangeAspect="1"/>
          </p:cNvPicPr>
          <p:nvPr/>
        </p:nvPicPr>
        <p:blipFill>
          <a:blip r:embed="rId3"/>
          <a:srcRect/>
          <a:stretch>
            <a:fillRect/>
          </a:stretch>
        </p:blipFill>
        <p:spPr>
          <a:xfrm>
            <a:off x="7183336" y="2376263"/>
            <a:ext cx="10178626" cy="2133801"/>
          </a:xfrm>
          <a:prstGeom prst="rect">
            <a:avLst/>
          </a:prstGeom>
        </p:spPr>
      </p:pic>
      <p:pic>
        <p:nvPicPr>
          <p:cNvPr id="5" name="Picture 5"/>
          <p:cNvPicPr>
            <a:picLocks noChangeAspect="1"/>
          </p:cNvPicPr>
          <p:nvPr/>
        </p:nvPicPr>
        <p:blipFill>
          <a:blip r:embed="rId4"/>
          <a:srcRect/>
          <a:stretch>
            <a:fillRect/>
          </a:stretch>
        </p:blipFill>
        <p:spPr>
          <a:xfrm>
            <a:off x="7183336" y="4850486"/>
            <a:ext cx="10271356" cy="2349573"/>
          </a:xfrm>
          <a:prstGeom prst="rect">
            <a:avLst/>
          </a:prstGeom>
        </p:spPr>
      </p:pic>
      <p:pic>
        <p:nvPicPr>
          <p:cNvPr id="6" name="Picture 6"/>
          <p:cNvPicPr>
            <a:picLocks noChangeAspect="1"/>
          </p:cNvPicPr>
          <p:nvPr/>
        </p:nvPicPr>
        <p:blipFill>
          <a:blip r:embed="rId5"/>
          <a:srcRect/>
          <a:stretch>
            <a:fillRect/>
          </a:stretch>
        </p:blipFill>
        <p:spPr>
          <a:xfrm>
            <a:off x="7183336" y="7622762"/>
            <a:ext cx="10271356" cy="2195502"/>
          </a:xfrm>
          <a:prstGeom prst="rect">
            <a:avLst/>
          </a:prstGeom>
        </p:spPr>
      </p:pic>
      <p:grpSp>
        <p:nvGrpSpPr>
          <p:cNvPr id="7" name="Group 7"/>
          <p:cNvGrpSpPr/>
          <p:nvPr/>
        </p:nvGrpSpPr>
        <p:grpSpPr>
          <a:xfrm rot="-10800000">
            <a:off x="6128081" y="1294717"/>
            <a:ext cx="1055255" cy="217943"/>
            <a:chOff x="0" y="0"/>
            <a:chExt cx="2459679" cy="508000"/>
          </a:xfrm>
        </p:grpSpPr>
        <p:sp>
          <p:nvSpPr>
            <p:cNvPr id="8" name="Freeform 8"/>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grpSp>
        <p:nvGrpSpPr>
          <p:cNvPr id="9" name="Group 9"/>
          <p:cNvGrpSpPr/>
          <p:nvPr/>
        </p:nvGrpSpPr>
        <p:grpSpPr>
          <a:xfrm rot="-10800000">
            <a:off x="6128081" y="3334191"/>
            <a:ext cx="1055255" cy="217943"/>
            <a:chOff x="0" y="0"/>
            <a:chExt cx="2459679" cy="508000"/>
          </a:xfrm>
        </p:grpSpPr>
        <p:sp>
          <p:nvSpPr>
            <p:cNvPr id="10" name="Freeform 10"/>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grpSp>
        <p:nvGrpSpPr>
          <p:cNvPr id="11" name="Group 11"/>
          <p:cNvGrpSpPr/>
          <p:nvPr/>
        </p:nvGrpSpPr>
        <p:grpSpPr>
          <a:xfrm rot="-10800000">
            <a:off x="6128081" y="5916301"/>
            <a:ext cx="1055255" cy="217943"/>
            <a:chOff x="0" y="0"/>
            <a:chExt cx="2459679" cy="508000"/>
          </a:xfrm>
        </p:grpSpPr>
        <p:sp>
          <p:nvSpPr>
            <p:cNvPr id="12" name="Freeform 12"/>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grpSp>
        <p:nvGrpSpPr>
          <p:cNvPr id="13" name="Group 13"/>
          <p:cNvGrpSpPr/>
          <p:nvPr/>
        </p:nvGrpSpPr>
        <p:grpSpPr>
          <a:xfrm rot="-10800000">
            <a:off x="6128081" y="8611542"/>
            <a:ext cx="1055255" cy="217943"/>
            <a:chOff x="0" y="0"/>
            <a:chExt cx="2459679" cy="508000"/>
          </a:xfrm>
        </p:grpSpPr>
        <p:sp>
          <p:nvSpPr>
            <p:cNvPr id="14" name="Freeform 14"/>
            <p:cNvSpPr/>
            <p:nvPr/>
          </p:nvSpPr>
          <p:spPr>
            <a:xfrm>
              <a:off x="0" y="49530"/>
              <a:ext cx="2459679" cy="408940"/>
            </a:xfrm>
            <a:custGeom>
              <a:avLst/>
              <a:gdLst/>
              <a:ahLst/>
              <a:cxnLst/>
              <a:rect l="l" t="t" r="r" b="b"/>
              <a:pathLst>
                <a:path w="2459679" h="408940">
                  <a:moveTo>
                    <a:pt x="2253939" y="0"/>
                  </a:moveTo>
                  <a:cubicBezTo>
                    <a:pt x="2153609" y="0"/>
                    <a:pt x="2071059" y="72390"/>
                    <a:pt x="2052009" y="166370"/>
                  </a:cubicBezTo>
                  <a:lnTo>
                    <a:pt x="0" y="166370"/>
                  </a:lnTo>
                  <a:lnTo>
                    <a:pt x="0" y="242570"/>
                  </a:lnTo>
                  <a:lnTo>
                    <a:pt x="2053279" y="242570"/>
                  </a:lnTo>
                  <a:cubicBezTo>
                    <a:pt x="2071059" y="337820"/>
                    <a:pt x="2154879" y="408940"/>
                    <a:pt x="2255209" y="408940"/>
                  </a:cubicBezTo>
                  <a:cubicBezTo>
                    <a:pt x="2368239" y="408940"/>
                    <a:pt x="2459679" y="317500"/>
                    <a:pt x="2459679" y="204470"/>
                  </a:cubicBezTo>
                  <a:cubicBezTo>
                    <a:pt x="2459679" y="91440"/>
                    <a:pt x="2368239" y="0"/>
                    <a:pt x="2253939" y="0"/>
                  </a:cubicBezTo>
                  <a:close/>
                </a:path>
              </a:pathLst>
            </a:custGeom>
            <a:solidFill>
              <a:srgbClr val="FFFFFF"/>
            </a:solidFill>
          </p:spPr>
        </p:sp>
      </p:grpSp>
      <p:sp>
        <p:nvSpPr>
          <p:cNvPr id="15" name="TextBox 15"/>
          <p:cNvSpPr txBox="1"/>
          <p:nvPr/>
        </p:nvSpPr>
        <p:spPr>
          <a:xfrm>
            <a:off x="1033897" y="2917181"/>
            <a:ext cx="4919365" cy="1592883"/>
          </a:xfrm>
          <a:prstGeom prst="rect">
            <a:avLst/>
          </a:prstGeom>
        </p:spPr>
        <p:txBody>
          <a:bodyPr lIns="0" tIns="0" rIns="0" bIns="0" rtlCol="0" anchor="t">
            <a:spAutoFit/>
          </a:bodyPr>
          <a:lstStyle/>
          <a:p>
            <a:pPr algn="ctr">
              <a:lnSpc>
                <a:spcPts val="2519"/>
              </a:lnSpc>
            </a:pPr>
            <a:r>
              <a:rPr lang="en-US" sz="2099" spc="209">
                <a:solidFill>
                  <a:srgbClr val="F7F4FA"/>
                </a:solidFill>
                <a:latin typeface="Space Mono Bold"/>
              </a:rPr>
              <a:t>USER LOG TABLE STRUCTURE: THIS TABLE STORE THE USER’S LOGIN AND PERSONAL DETAILS.</a:t>
            </a:r>
          </a:p>
          <a:p>
            <a:pPr algn="ctr">
              <a:lnSpc>
                <a:spcPts val="2519"/>
              </a:lnSpc>
            </a:pPr>
            <a:endParaRPr lang="en-US" sz="2099" spc="209">
              <a:solidFill>
                <a:srgbClr val="F7F4FA"/>
              </a:solidFill>
              <a:latin typeface="Space Mono Bold"/>
            </a:endParaRPr>
          </a:p>
        </p:txBody>
      </p:sp>
      <p:sp>
        <p:nvSpPr>
          <p:cNvPr id="16" name="TextBox 16"/>
          <p:cNvSpPr txBox="1"/>
          <p:nvPr/>
        </p:nvSpPr>
        <p:spPr>
          <a:xfrm>
            <a:off x="1033897" y="5607176"/>
            <a:ext cx="4766258" cy="1592883"/>
          </a:xfrm>
          <a:prstGeom prst="rect">
            <a:avLst/>
          </a:prstGeom>
        </p:spPr>
        <p:txBody>
          <a:bodyPr lIns="0" tIns="0" rIns="0" bIns="0" rtlCol="0" anchor="t">
            <a:spAutoFit/>
          </a:bodyPr>
          <a:lstStyle/>
          <a:p>
            <a:pPr algn="ctr">
              <a:lnSpc>
                <a:spcPts val="2519"/>
              </a:lnSpc>
            </a:pPr>
            <a:r>
              <a:rPr lang="en-US" sz="2099" spc="209">
                <a:solidFill>
                  <a:srgbClr val="F7F4FA"/>
                </a:solidFill>
                <a:latin typeface="Space Mono Bold"/>
              </a:rPr>
              <a:t>USERS TABLE STRUCTURE: THIS TABLE STORE THE USER’S LOGIN AND PERSONAL DETAILS.</a:t>
            </a:r>
          </a:p>
          <a:p>
            <a:pPr algn="ctr">
              <a:lnSpc>
                <a:spcPts val="2519"/>
              </a:lnSpc>
            </a:pPr>
            <a:endParaRPr lang="en-US" sz="2099" spc="209">
              <a:solidFill>
                <a:srgbClr val="F7F4FA"/>
              </a:solidFill>
              <a:latin typeface="Space Mono Bold"/>
            </a:endParaRPr>
          </a:p>
        </p:txBody>
      </p:sp>
      <p:sp>
        <p:nvSpPr>
          <p:cNvPr id="17" name="TextBox 17"/>
          <p:cNvSpPr txBox="1"/>
          <p:nvPr/>
        </p:nvSpPr>
        <p:spPr>
          <a:xfrm>
            <a:off x="1072173" y="7924072"/>
            <a:ext cx="4842812" cy="1592883"/>
          </a:xfrm>
          <a:prstGeom prst="rect">
            <a:avLst/>
          </a:prstGeom>
        </p:spPr>
        <p:txBody>
          <a:bodyPr lIns="0" tIns="0" rIns="0" bIns="0" rtlCol="0" anchor="t">
            <a:spAutoFit/>
          </a:bodyPr>
          <a:lstStyle/>
          <a:p>
            <a:pPr algn="ctr">
              <a:lnSpc>
                <a:spcPts val="2519"/>
              </a:lnSpc>
            </a:pPr>
            <a:r>
              <a:rPr lang="en-US" sz="2099" spc="209">
                <a:solidFill>
                  <a:srgbClr val="F7F4FA"/>
                </a:solidFill>
                <a:latin typeface="Space Mono Bold"/>
              </a:rPr>
              <a:t>CONTACTUS TABLE STRUCTURE: THIS TABLE STORE THE CONTACT US QUERY DETAILS .</a:t>
            </a:r>
          </a:p>
          <a:p>
            <a:pPr algn="ctr">
              <a:lnSpc>
                <a:spcPts val="2519"/>
              </a:lnSpc>
            </a:pPr>
            <a:endParaRPr lang="en-US" sz="2099" spc="209">
              <a:solidFill>
                <a:srgbClr val="F7F4FA"/>
              </a:solidFill>
              <a:latin typeface="Space Mono Bold"/>
            </a:endParaRPr>
          </a:p>
        </p:txBody>
      </p:sp>
      <p:sp>
        <p:nvSpPr>
          <p:cNvPr id="18" name="TextBox 18"/>
          <p:cNvSpPr txBox="1"/>
          <p:nvPr/>
        </p:nvSpPr>
        <p:spPr>
          <a:xfrm>
            <a:off x="1157931" y="780988"/>
            <a:ext cx="4518189" cy="1274306"/>
          </a:xfrm>
          <a:prstGeom prst="rect">
            <a:avLst/>
          </a:prstGeom>
        </p:spPr>
        <p:txBody>
          <a:bodyPr lIns="0" tIns="0" rIns="0" bIns="0" rtlCol="0" anchor="t">
            <a:spAutoFit/>
          </a:bodyPr>
          <a:lstStyle/>
          <a:p>
            <a:pPr algn="ctr">
              <a:lnSpc>
                <a:spcPts val="2524"/>
              </a:lnSpc>
            </a:pPr>
            <a:r>
              <a:rPr lang="en-US" sz="2103" spc="210">
                <a:solidFill>
                  <a:srgbClr val="F7F4FA"/>
                </a:solidFill>
                <a:latin typeface="Space Mono Bold"/>
              </a:rPr>
              <a:t>ADMIN TABLE STRUCTURE: THIS TABLE STORE THE LOGIN DETAILS OF ADMIN.</a:t>
            </a:r>
          </a:p>
          <a:p>
            <a:pPr algn="ctr">
              <a:lnSpc>
                <a:spcPts val="2524"/>
              </a:lnSpc>
            </a:pPr>
            <a:endParaRPr lang="en-US" sz="2103" spc="210">
              <a:solidFill>
                <a:srgbClr val="F7F4FA"/>
              </a:solidFill>
              <a:latin typeface="Space Mono 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798785" y="3259077"/>
            <a:ext cx="2820613" cy="2766370"/>
          </a:xfrm>
          <a:prstGeom prst="rect">
            <a:avLst/>
          </a:prstGeom>
        </p:spPr>
      </p:pic>
      <p:grpSp>
        <p:nvGrpSpPr>
          <p:cNvPr id="3" name="Group 3"/>
          <p:cNvGrpSpPr/>
          <p:nvPr/>
        </p:nvGrpSpPr>
        <p:grpSpPr>
          <a:xfrm>
            <a:off x="6364024" y="1028700"/>
            <a:ext cx="5491333" cy="1687349"/>
            <a:chOff x="0" y="0"/>
            <a:chExt cx="7321777" cy="2249799"/>
          </a:xfrm>
        </p:grpSpPr>
        <p:sp>
          <p:nvSpPr>
            <p:cNvPr id="4" name="TextBox 4"/>
            <p:cNvSpPr txBox="1"/>
            <p:nvPr/>
          </p:nvSpPr>
          <p:spPr>
            <a:xfrm>
              <a:off x="0" y="19050"/>
              <a:ext cx="7321777" cy="1338157"/>
            </a:xfrm>
            <a:prstGeom prst="rect">
              <a:avLst/>
            </a:prstGeom>
          </p:spPr>
          <p:txBody>
            <a:bodyPr lIns="0" tIns="0" rIns="0" bIns="0" rtlCol="0" anchor="t">
              <a:spAutoFit/>
            </a:bodyPr>
            <a:lstStyle/>
            <a:p>
              <a:pPr marL="0" lvl="0" indent="0" algn="ctr">
                <a:lnSpc>
                  <a:spcPts val="7705"/>
                </a:lnSpc>
                <a:spcBef>
                  <a:spcPct val="0"/>
                </a:spcBef>
              </a:pPr>
              <a:r>
                <a:rPr lang="en-US" sz="6700" u="sng">
                  <a:solidFill>
                    <a:srgbClr val="000000"/>
                  </a:solidFill>
                  <a:latin typeface="Barlow Bold Bold"/>
                </a:rPr>
                <a:t>Project Guide</a:t>
              </a:r>
            </a:p>
          </p:txBody>
        </p:sp>
        <p:sp>
          <p:nvSpPr>
            <p:cNvPr id="5" name="TextBox 5"/>
            <p:cNvSpPr txBox="1"/>
            <p:nvPr/>
          </p:nvSpPr>
          <p:spPr>
            <a:xfrm>
              <a:off x="0" y="1621996"/>
              <a:ext cx="7321777" cy="627803"/>
            </a:xfrm>
            <a:prstGeom prst="rect">
              <a:avLst/>
            </a:prstGeom>
          </p:spPr>
          <p:txBody>
            <a:bodyPr lIns="0" tIns="0" rIns="0" bIns="0" rtlCol="0" anchor="t">
              <a:spAutoFit/>
            </a:bodyPr>
            <a:lstStyle/>
            <a:p>
              <a:pPr marL="0" lvl="0" indent="0" algn="ctr">
                <a:lnSpc>
                  <a:spcPts val="3679"/>
                </a:lnSpc>
                <a:spcBef>
                  <a:spcPct val="0"/>
                </a:spcBef>
              </a:pPr>
              <a:r>
                <a:rPr lang="en-US" sz="3200" dirty="0">
                  <a:solidFill>
                    <a:srgbClr val="000000"/>
                  </a:solidFill>
                  <a:latin typeface="Barlow Medium"/>
                </a:rPr>
                <a:t>Prof. </a:t>
              </a:r>
              <a:r>
                <a:rPr lang="en-US" sz="3200" dirty="0" err="1">
                  <a:solidFill>
                    <a:srgbClr val="000000"/>
                  </a:solidFill>
                  <a:latin typeface="Barlow Medium"/>
                </a:rPr>
                <a:t>Girijesh</a:t>
              </a:r>
              <a:r>
                <a:rPr lang="en-US" sz="3200" dirty="0">
                  <a:solidFill>
                    <a:srgbClr val="000000"/>
                  </a:solidFill>
                  <a:latin typeface="Barlow Medium"/>
                </a:rPr>
                <a:t> Mishra</a:t>
              </a:r>
            </a:p>
          </p:txBody>
        </p:sp>
      </p:grpSp>
      <p:grpSp>
        <p:nvGrpSpPr>
          <p:cNvPr id="6" name="Group 6"/>
          <p:cNvGrpSpPr/>
          <p:nvPr/>
        </p:nvGrpSpPr>
        <p:grpSpPr>
          <a:xfrm>
            <a:off x="414693" y="382136"/>
            <a:ext cx="17588795" cy="9522728"/>
            <a:chOff x="0" y="0"/>
            <a:chExt cx="11728661" cy="6350000"/>
          </a:xfrm>
        </p:grpSpPr>
        <p:sp>
          <p:nvSpPr>
            <p:cNvPr id="7" name="Freeform 7"/>
            <p:cNvSpPr/>
            <p:nvPr/>
          </p:nvSpPr>
          <p:spPr>
            <a:xfrm>
              <a:off x="0" y="0"/>
              <a:ext cx="11728661" cy="6350000"/>
            </a:xfrm>
            <a:custGeom>
              <a:avLst/>
              <a:gdLst/>
              <a:ahLst/>
              <a:cxnLst/>
              <a:rect l="l" t="t" r="r" b="b"/>
              <a:pathLst>
                <a:path w="11728661" h="6350000">
                  <a:moveTo>
                    <a:pt x="11728661" y="279400"/>
                  </a:moveTo>
                  <a:lnTo>
                    <a:pt x="11728661" y="0"/>
                  </a:lnTo>
                  <a:lnTo>
                    <a:pt x="0" y="0"/>
                  </a:lnTo>
                  <a:lnTo>
                    <a:pt x="0" y="6350000"/>
                  </a:lnTo>
                  <a:lnTo>
                    <a:pt x="11728661" y="6350000"/>
                  </a:lnTo>
                  <a:lnTo>
                    <a:pt x="11728661" y="279400"/>
                  </a:lnTo>
                  <a:close/>
                  <a:moveTo>
                    <a:pt x="11649921" y="279400"/>
                  </a:moveTo>
                  <a:lnTo>
                    <a:pt x="11649921" y="6271260"/>
                  </a:lnTo>
                  <a:lnTo>
                    <a:pt x="78740" y="6271260"/>
                  </a:lnTo>
                  <a:lnTo>
                    <a:pt x="78740" y="78740"/>
                  </a:lnTo>
                  <a:lnTo>
                    <a:pt x="11649921" y="78740"/>
                  </a:lnTo>
                  <a:lnTo>
                    <a:pt x="11649921" y="279400"/>
                  </a:lnTo>
                  <a:close/>
                </a:path>
              </a:pathLst>
            </a:custGeom>
            <a:solidFill>
              <a:srgbClr val="241D27"/>
            </a:solidFill>
          </p:spPr>
        </p:sp>
      </p:grpSp>
      <p:sp>
        <p:nvSpPr>
          <p:cNvPr id="8" name="TextBox 8"/>
          <p:cNvSpPr txBox="1"/>
          <p:nvPr/>
        </p:nvSpPr>
        <p:spPr>
          <a:xfrm>
            <a:off x="5842527" y="6710007"/>
            <a:ext cx="6534327" cy="1114425"/>
          </a:xfrm>
          <a:prstGeom prst="rect">
            <a:avLst/>
          </a:prstGeom>
        </p:spPr>
        <p:txBody>
          <a:bodyPr lIns="0" tIns="0" rIns="0" bIns="0" rtlCol="0" anchor="t">
            <a:spAutoFit/>
          </a:bodyPr>
          <a:lstStyle/>
          <a:p>
            <a:pPr algn="ctr">
              <a:lnSpc>
                <a:spcPts val="2939"/>
              </a:lnSpc>
            </a:pPr>
            <a:r>
              <a:rPr lang="en-US" sz="2099" spc="52" dirty="0">
                <a:solidFill>
                  <a:srgbClr val="000000"/>
                </a:solidFill>
                <a:latin typeface="DM Sans Bold"/>
              </a:rPr>
              <a:t>BBD-ITM </a:t>
            </a:r>
          </a:p>
          <a:p>
            <a:pPr algn="ctr">
              <a:lnSpc>
                <a:spcPts val="2939"/>
              </a:lnSpc>
            </a:pPr>
            <a:r>
              <a:rPr lang="en-US" sz="4061" spc="101" dirty="0">
                <a:solidFill>
                  <a:srgbClr val="000000"/>
                </a:solidFill>
                <a:latin typeface="Arimo Bold"/>
              </a:rPr>
              <a:t>Department of Information Technology</a:t>
            </a:r>
          </a:p>
          <a:p>
            <a:pPr marL="0" lvl="0" indent="0" algn="ctr">
              <a:lnSpc>
                <a:spcPts val="2939"/>
              </a:lnSpc>
              <a:spcBef>
                <a:spcPct val="0"/>
              </a:spcBef>
            </a:pPr>
            <a:endParaRPr lang="en-US" sz="4061" spc="101" dirty="0">
              <a:solidFill>
                <a:srgbClr val="000000"/>
              </a:solidFill>
              <a:latin typeface="Arimo Bold"/>
            </a:endParaRPr>
          </a:p>
        </p:txBody>
      </p:sp>
      <p:sp>
        <p:nvSpPr>
          <p:cNvPr id="9" name="TextBox 9"/>
          <p:cNvSpPr txBox="1"/>
          <p:nvPr/>
        </p:nvSpPr>
        <p:spPr>
          <a:xfrm>
            <a:off x="1355271" y="9133358"/>
            <a:ext cx="2521616" cy="579755"/>
          </a:xfrm>
          <a:prstGeom prst="rect">
            <a:avLst/>
          </a:prstGeom>
        </p:spPr>
        <p:txBody>
          <a:bodyPr lIns="0" tIns="0" rIns="0" bIns="0" rtlCol="0" anchor="t">
            <a:spAutoFit/>
          </a:bodyPr>
          <a:lstStyle/>
          <a:p>
            <a:pPr algn="ctr">
              <a:lnSpc>
                <a:spcPts val="2379"/>
              </a:lnSpc>
            </a:pPr>
            <a:r>
              <a:rPr lang="en-US" sz="1700" spc="42">
                <a:solidFill>
                  <a:srgbClr val="000000"/>
                </a:solidFill>
                <a:latin typeface="DM Sans"/>
              </a:rPr>
              <a:t>A school project</a:t>
            </a:r>
          </a:p>
          <a:p>
            <a:pPr algn="ctr">
              <a:lnSpc>
                <a:spcPts val="2379"/>
              </a:lnSpc>
            </a:pPr>
            <a:r>
              <a:rPr lang="en-US" sz="1700" spc="42">
                <a:solidFill>
                  <a:srgbClr val="000000"/>
                </a:solidFill>
                <a:latin typeface="DM Sans"/>
              </a:rPr>
              <a:t>presented by Group 3</a:t>
            </a:r>
          </a:p>
        </p:txBody>
      </p:sp>
      <p:sp>
        <p:nvSpPr>
          <p:cNvPr id="10" name="TextBox 10"/>
          <p:cNvSpPr txBox="1"/>
          <p:nvPr/>
        </p:nvSpPr>
        <p:spPr>
          <a:xfrm>
            <a:off x="14737405" y="9430538"/>
            <a:ext cx="2521895" cy="282575"/>
          </a:xfrm>
          <a:prstGeom prst="rect">
            <a:avLst/>
          </a:prstGeom>
        </p:spPr>
        <p:txBody>
          <a:bodyPr lIns="0" tIns="0" rIns="0" bIns="0" rtlCol="0" anchor="t">
            <a:spAutoFit/>
          </a:bodyPr>
          <a:lstStyle/>
          <a:p>
            <a:pPr algn="r">
              <a:lnSpc>
                <a:spcPts val="2379"/>
              </a:lnSpc>
            </a:pPr>
            <a:r>
              <a:rPr lang="en-US" sz="1700" spc="42">
                <a:solidFill>
                  <a:srgbClr val="000000"/>
                </a:solidFill>
                <a:latin typeface="DM Sans"/>
              </a:rPr>
              <a:t>24th May, 2021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4731" r="10711"/>
          <a:stretch>
            <a:fillRect/>
          </a:stretch>
        </p:blipFill>
        <p:spPr>
          <a:xfrm rot="5400000">
            <a:off x="4679294" y="-1626903"/>
            <a:ext cx="11081108" cy="13540807"/>
          </a:xfrm>
          <a:prstGeom prst="rect">
            <a:avLst/>
          </a:prstGeom>
        </p:spPr>
      </p:pic>
      <p:grpSp>
        <p:nvGrpSpPr>
          <p:cNvPr id="3" name="Group 3"/>
          <p:cNvGrpSpPr/>
          <p:nvPr/>
        </p:nvGrpSpPr>
        <p:grpSpPr>
          <a:xfrm rot="5400000">
            <a:off x="8525378" y="-175484"/>
            <a:ext cx="3388939" cy="10637968"/>
            <a:chOff x="0" y="0"/>
            <a:chExt cx="7990007" cy="25080840"/>
          </a:xfrm>
        </p:grpSpPr>
        <p:sp>
          <p:nvSpPr>
            <p:cNvPr id="4" name="Freeform 4"/>
            <p:cNvSpPr/>
            <p:nvPr/>
          </p:nvSpPr>
          <p:spPr>
            <a:xfrm>
              <a:off x="72390" y="72390"/>
              <a:ext cx="7845227" cy="24936060"/>
            </a:xfrm>
            <a:custGeom>
              <a:avLst/>
              <a:gdLst/>
              <a:ahLst/>
              <a:cxnLst/>
              <a:rect l="l" t="t" r="r" b="b"/>
              <a:pathLst>
                <a:path w="7845227" h="24936060">
                  <a:moveTo>
                    <a:pt x="0" y="0"/>
                  </a:moveTo>
                  <a:lnTo>
                    <a:pt x="7845227" y="0"/>
                  </a:lnTo>
                  <a:lnTo>
                    <a:pt x="7845227" y="24936060"/>
                  </a:lnTo>
                  <a:lnTo>
                    <a:pt x="0" y="24936060"/>
                  </a:lnTo>
                  <a:lnTo>
                    <a:pt x="0" y="0"/>
                  </a:lnTo>
                  <a:close/>
                </a:path>
              </a:pathLst>
            </a:custGeom>
            <a:solidFill>
              <a:srgbClr val="FFFFFF"/>
            </a:solidFill>
          </p:spPr>
        </p:sp>
        <p:sp>
          <p:nvSpPr>
            <p:cNvPr id="5" name="Freeform 5"/>
            <p:cNvSpPr/>
            <p:nvPr/>
          </p:nvSpPr>
          <p:spPr>
            <a:xfrm>
              <a:off x="0" y="0"/>
              <a:ext cx="7990007" cy="25080840"/>
            </a:xfrm>
            <a:custGeom>
              <a:avLst/>
              <a:gdLst/>
              <a:ahLst/>
              <a:cxnLst/>
              <a:rect l="l" t="t" r="r" b="b"/>
              <a:pathLst>
                <a:path w="7990007" h="25080840">
                  <a:moveTo>
                    <a:pt x="7845227" y="24936061"/>
                  </a:moveTo>
                  <a:lnTo>
                    <a:pt x="7990007" y="24936061"/>
                  </a:lnTo>
                  <a:lnTo>
                    <a:pt x="7990007" y="25080840"/>
                  </a:lnTo>
                  <a:lnTo>
                    <a:pt x="7845227" y="25080840"/>
                  </a:lnTo>
                  <a:lnTo>
                    <a:pt x="7845227" y="24936059"/>
                  </a:lnTo>
                  <a:close/>
                  <a:moveTo>
                    <a:pt x="0" y="144780"/>
                  </a:moveTo>
                  <a:lnTo>
                    <a:pt x="144780" y="144780"/>
                  </a:lnTo>
                  <a:lnTo>
                    <a:pt x="144780" y="24936061"/>
                  </a:lnTo>
                  <a:lnTo>
                    <a:pt x="0" y="24936061"/>
                  </a:lnTo>
                  <a:lnTo>
                    <a:pt x="0" y="144780"/>
                  </a:lnTo>
                  <a:close/>
                  <a:moveTo>
                    <a:pt x="0" y="24936061"/>
                  </a:moveTo>
                  <a:lnTo>
                    <a:pt x="144780" y="24936061"/>
                  </a:lnTo>
                  <a:lnTo>
                    <a:pt x="144780" y="25080840"/>
                  </a:lnTo>
                  <a:lnTo>
                    <a:pt x="0" y="25080840"/>
                  </a:lnTo>
                  <a:lnTo>
                    <a:pt x="0" y="24936059"/>
                  </a:lnTo>
                  <a:close/>
                  <a:moveTo>
                    <a:pt x="7845227" y="144780"/>
                  </a:moveTo>
                  <a:lnTo>
                    <a:pt x="7990007" y="144780"/>
                  </a:lnTo>
                  <a:lnTo>
                    <a:pt x="7990007" y="24936061"/>
                  </a:lnTo>
                  <a:lnTo>
                    <a:pt x="7845227" y="24936061"/>
                  </a:lnTo>
                  <a:lnTo>
                    <a:pt x="7845227" y="144780"/>
                  </a:lnTo>
                  <a:close/>
                  <a:moveTo>
                    <a:pt x="144780" y="24936061"/>
                  </a:moveTo>
                  <a:lnTo>
                    <a:pt x="7845227" y="24936061"/>
                  </a:lnTo>
                  <a:lnTo>
                    <a:pt x="7845227" y="25080840"/>
                  </a:lnTo>
                  <a:lnTo>
                    <a:pt x="144780" y="25080840"/>
                  </a:lnTo>
                  <a:lnTo>
                    <a:pt x="144780" y="24936059"/>
                  </a:lnTo>
                  <a:close/>
                  <a:moveTo>
                    <a:pt x="7845227" y="0"/>
                  </a:moveTo>
                  <a:lnTo>
                    <a:pt x="7990007" y="0"/>
                  </a:lnTo>
                  <a:lnTo>
                    <a:pt x="7990007" y="144780"/>
                  </a:lnTo>
                  <a:lnTo>
                    <a:pt x="7845227" y="144780"/>
                  </a:lnTo>
                  <a:lnTo>
                    <a:pt x="7845227" y="0"/>
                  </a:lnTo>
                  <a:close/>
                  <a:moveTo>
                    <a:pt x="0" y="0"/>
                  </a:moveTo>
                  <a:lnTo>
                    <a:pt x="144780" y="0"/>
                  </a:lnTo>
                  <a:lnTo>
                    <a:pt x="144780" y="144780"/>
                  </a:lnTo>
                  <a:lnTo>
                    <a:pt x="0" y="144780"/>
                  </a:lnTo>
                  <a:lnTo>
                    <a:pt x="0" y="0"/>
                  </a:lnTo>
                  <a:close/>
                  <a:moveTo>
                    <a:pt x="144780" y="0"/>
                  </a:moveTo>
                  <a:lnTo>
                    <a:pt x="7845227" y="0"/>
                  </a:lnTo>
                  <a:lnTo>
                    <a:pt x="7845227" y="144780"/>
                  </a:lnTo>
                  <a:lnTo>
                    <a:pt x="144780" y="144780"/>
                  </a:lnTo>
                  <a:lnTo>
                    <a:pt x="144780" y="0"/>
                  </a:lnTo>
                  <a:close/>
                </a:path>
              </a:pathLst>
            </a:custGeom>
            <a:solidFill>
              <a:srgbClr val="241D27"/>
            </a:solidFill>
          </p:spPr>
        </p:sp>
      </p:grpSp>
      <p:sp>
        <p:nvSpPr>
          <p:cNvPr id="6" name="TextBox 6"/>
          <p:cNvSpPr txBox="1"/>
          <p:nvPr/>
        </p:nvSpPr>
        <p:spPr>
          <a:xfrm>
            <a:off x="5848722" y="4203166"/>
            <a:ext cx="8742252" cy="1880668"/>
          </a:xfrm>
          <a:prstGeom prst="rect">
            <a:avLst/>
          </a:prstGeom>
        </p:spPr>
        <p:txBody>
          <a:bodyPr lIns="0" tIns="0" rIns="0" bIns="0" rtlCol="0" anchor="t">
            <a:spAutoFit/>
          </a:bodyPr>
          <a:lstStyle/>
          <a:p>
            <a:pPr algn="ctr">
              <a:lnSpc>
                <a:spcPts val="7502"/>
              </a:lnSpc>
            </a:pPr>
            <a:r>
              <a:rPr lang="en-US" sz="6252" spc="625">
                <a:solidFill>
                  <a:srgbClr val="241D27"/>
                </a:solidFill>
                <a:latin typeface="Space Mono Bold"/>
              </a:rPr>
              <a:t>TECHNICAL ASPECTS</a:t>
            </a:r>
          </a:p>
        </p:txBody>
      </p:sp>
      <p:sp>
        <p:nvSpPr>
          <p:cNvPr id="7" name="AutoShape 7"/>
          <p:cNvSpPr/>
          <p:nvPr/>
        </p:nvSpPr>
        <p:spPr>
          <a:xfrm>
            <a:off x="6284" y="2367294"/>
            <a:ext cx="2082149" cy="7919706"/>
          </a:xfrm>
          <a:prstGeom prst="rect">
            <a:avLst/>
          </a:prstGeom>
          <a:solidFill>
            <a:srgbClr val="241D27">
              <a:alpha val="9804"/>
            </a:srgbClr>
          </a:solidFill>
        </p:spPr>
      </p:sp>
      <p:grpSp>
        <p:nvGrpSpPr>
          <p:cNvPr id="8" name="Group 8"/>
          <p:cNvGrpSpPr/>
          <p:nvPr/>
        </p:nvGrpSpPr>
        <p:grpSpPr>
          <a:xfrm>
            <a:off x="0" y="0"/>
            <a:ext cx="2082149" cy="10287000"/>
            <a:chOff x="0" y="0"/>
            <a:chExt cx="4245087" cy="20973143"/>
          </a:xfrm>
        </p:grpSpPr>
        <p:sp>
          <p:nvSpPr>
            <p:cNvPr id="9" name="Freeform 9"/>
            <p:cNvSpPr/>
            <p:nvPr/>
          </p:nvSpPr>
          <p:spPr>
            <a:xfrm>
              <a:off x="0" y="0"/>
              <a:ext cx="4245087" cy="20973143"/>
            </a:xfrm>
            <a:custGeom>
              <a:avLst/>
              <a:gdLst/>
              <a:ahLst/>
              <a:cxnLst/>
              <a:rect l="l" t="t" r="r" b="b"/>
              <a:pathLst>
                <a:path w="4245087" h="20973143">
                  <a:moveTo>
                    <a:pt x="0" y="0"/>
                  </a:moveTo>
                  <a:lnTo>
                    <a:pt x="0" y="20973143"/>
                  </a:lnTo>
                  <a:lnTo>
                    <a:pt x="4245087" y="20973143"/>
                  </a:lnTo>
                  <a:lnTo>
                    <a:pt x="4245087" y="0"/>
                  </a:lnTo>
                  <a:lnTo>
                    <a:pt x="0" y="0"/>
                  </a:lnTo>
                  <a:close/>
                  <a:moveTo>
                    <a:pt x="4184127" y="20912182"/>
                  </a:moveTo>
                  <a:lnTo>
                    <a:pt x="59690" y="20912182"/>
                  </a:lnTo>
                  <a:lnTo>
                    <a:pt x="59690" y="59690"/>
                  </a:lnTo>
                  <a:lnTo>
                    <a:pt x="4184127" y="59690"/>
                  </a:lnTo>
                  <a:lnTo>
                    <a:pt x="4184127" y="20912182"/>
                  </a:lnTo>
                  <a:close/>
                </a:path>
              </a:pathLst>
            </a:custGeom>
            <a:solidFill>
              <a:srgbClr val="241D27"/>
            </a:solidFill>
          </p:spPr>
        </p:sp>
      </p:grpSp>
      <p:sp>
        <p:nvSpPr>
          <p:cNvPr id="10" name="AutoShape 10"/>
          <p:cNvSpPr/>
          <p:nvPr/>
        </p:nvSpPr>
        <p:spPr>
          <a:xfrm>
            <a:off x="0" y="0"/>
            <a:ext cx="2082149" cy="2367294"/>
          </a:xfrm>
          <a:prstGeom prst="rect">
            <a:avLst/>
          </a:prstGeom>
          <a:solidFill>
            <a:srgbClr val="241D27"/>
          </a:solidFill>
        </p:spPr>
      </p:sp>
      <p:sp>
        <p:nvSpPr>
          <p:cNvPr id="11" name="TextBox 11"/>
          <p:cNvSpPr txBox="1"/>
          <p:nvPr/>
        </p:nvSpPr>
        <p:spPr>
          <a:xfrm>
            <a:off x="556364" y="869322"/>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19</a:t>
            </a:r>
          </a:p>
        </p:txBody>
      </p:sp>
      <p:sp>
        <p:nvSpPr>
          <p:cNvPr id="12" name="TextBox 12"/>
          <p:cNvSpPr txBox="1"/>
          <p:nvPr/>
        </p:nvSpPr>
        <p:spPr>
          <a:xfrm rot="-5400000">
            <a:off x="-1903954" y="6120454"/>
            <a:ext cx="5817684"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41D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FFFFFF"/>
            </a:solidFill>
          </p:spPr>
        </p:sp>
      </p:grpSp>
      <p:pic>
        <p:nvPicPr>
          <p:cNvPr id="4" name="Picture 4"/>
          <p:cNvPicPr>
            <a:picLocks noChangeAspect="1"/>
          </p:cNvPicPr>
          <p:nvPr/>
        </p:nvPicPr>
        <p:blipFill>
          <a:blip r:embed="rId2"/>
          <a:srcRect l="10953" r="10953"/>
          <a:stretch>
            <a:fillRect/>
          </a:stretch>
        </p:blipFill>
        <p:spPr>
          <a:xfrm>
            <a:off x="1056884" y="2783847"/>
            <a:ext cx="5033755" cy="6445878"/>
          </a:xfrm>
          <a:prstGeom prst="rect">
            <a:avLst/>
          </a:prstGeom>
        </p:spPr>
      </p:pic>
      <p:grpSp>
        <p:nvGrpSpPr>
          <p:cNvPr id="5" name="Group 5"/>
          <p:cNvGrpSpPr/>
          <p:nvPr/>
        </p:nvGrpSpPr>
        <p:grpSpPr>
          <a:xfrm>
            <a:off x="1028700" y="1028700"/>
            <a:ext cx="16230600" cy="1755147"/>
            <a:chOff x="0" y="0"/>
            <a:chExt cx="33090958" cy="3578395"/>
          </a:xfrm>
        </p:grpSpPr>
        <p:sp>
          <p:nvSpPr>
            <p:cNvPr id="6" name="Freeform 6"/>
            <p:cNvSpPr/>
            <p:nvPr/>
          </p:nvSpPr>
          <p:spPr>
            <a:xfrm>
              <a:off x="0" y="0"/>
              <a:ext cx="33090957" cy="3578394"/>
            </a:xfrm>
            <a:custGeom>
              <a:avLst/>
              <a:gdLst/>
              <a:ahLst/>
              <a:cxnLst/>
              <a:rect l="l" t="t" r="r" b="b"/>
              <a:pathLst>
                <a:path w="33090957" h="3578394">
                  <a:moveTo>
                    <a:pt x="0" y="0"/>
                  </a:moveTo>
                  <a:lnTo>
                    <a:pt x="0" y="3578394"/>
                  </a:lnTo>
                  <a:lnTo>
                    <a:pt x="33090957" y="3578394"/>
                  </a:lnTo>
                  <a:lnTo>
                    <a:pt x="33090957" y="0"/>
                  </a:lnTo>
                  <a:lnTo>
                    <a:pt x="0" y="0"/>
                  </a:lnTo>
                  <a:close/>
                  <a:moveTo>
                    <a:pt x="33029999" y="3517435"/>
                  </a:moveTo>
                  <a:lnTo>
                    <a:pt x="59690" y="3517435"/>
                  </a:lnTo>
                  <a:lnTo>
                    <a:pt x="59690" y="59690"/>
                  </a:lnTo>
                  <a:lnTo>
                    <a:pt x="33029999" y="59690"/>
                  </a:lnTo>
                  <a:lnTo>
                    <a:pt x="33029999" y="3517435"/>
                  </a:lnTo>
                  <a:close/>
                </a:path>
              </a:pathLst>
            </a:custGeom>
            <a:solidFill>
              <a:srgbClr val="FFFFFF"/>
            </a:solidFill>
          </p:spPr>
        </p:sp>
      </p:grpSp>
      <p:sp>
        <p:nvSpPr>
          <p:cNvPr id="7" name="AutoShape 7"/>
          <p:cNvSpPr/>
          <p:nvPr/>
        </p:nvSpPr>
        <p:spPr>
          <a:xfrm>
            <a:off x="15177151" y="1028700"/>
            <a:ext cx="2082149" cy="1755147"/>
          </a:xfrm>
          <a:prstGeom prst="rect">
            <a:avLst/>
          </a:prstGeom>
          <a:solidFill>
            <a:srgbClr val="FFFFFF"/>
          </a:solidFill>
        </p:spPr>
      </p:sp>
      <p:sp>
        <p:nvSpPr>
          <p:cNvPr id="8" name="TextBox 8"/>
          <p:cNvSpPr txBox="1"/>
          <p:nvPr/>
        </p:nvSpPr>
        <p:spPr>
          <a:xfrm>
            <a:off x="15717706" y="1626559"/>
            <a:ext cx="1001039" cy="619125"/>
          </a:xfrm>
          <a:prstGeom prst="rect">
            <a:avLst/>
          </a:prstGeom>
        </p:spPr>
        <p:txBody>
          <a:bodyPr lIns="0" tIns="0" rIns="0" bIns="0" rtlCol="0" anchor="t">
            <a:spAutoFit/>
          </a:bodyPr>
          <a:lstStyle/>
          <a:p>
            <a:pPr algn="ctr">
              <a:lnSpc>
                <a:spcPts val="4800"/>
              </a:lnSpc>
            </a:pPr>
            <a:r>
              <a:rPr lang="en-US" sz="4000" spc="400">
                <a:solidFill>
                  <a:srgbClr val="241D27"/>
                </a:solidFill>
                <a:latin typeface="Space Mono Bold"/>
              </a:rPr>
              <a:t>20</a:t>
            </a:r>
          </a:p>
        </p:txBody>
      </p:sp>
      <p:grpSp>
        <p:nvGrpSpPr>
          <p:cNvPr id="9" name="Group 9"/>
          <p:cNvGrpSpPr/>
          <p:nvPr/>
        </p:nvGrpSpPr>
        <p:grpSpPr>
          <a:xfrm>
            <a:off x="6090639" y="2783847"/>
            <a:ext cx="11168661" cy="6474453"/>
            <a:chOff x="0" y="0"/>
            <a:chExt cx="22770674" cy="13200119"/>
          </a:xfrm>
        </p:grpSpPr>
        <p:sp>
          <p:nvSpPr>
            <p:cNvPr id="10" name="Freeform 10"/>
            <p:cNvSpPr/>
            <p:nvPr/>
          </p:nvSpPr>
          <p:spPr>
            <a:xfrm>
              <a:off x="0" y="0"/>
              <a:ext cx="22770674" cy="13200120"/>
            </a:xfrm>
            <a:custGeom>
              <a:avLst/>
              <a:gdLst/>
              <a:ahLst/>
              <a:cxnLst/>
              <a:rect l="l" t="t" r="r" b="b"/>
              <a:pathLst>
                <a:path w="22770674" h="13200120">
                  <a:moveTo>
                    <a:pt x="0" y="0"/>
                  </a:moveTo>
                  <a:lnTo>
                    <a:pt x="0" y="13200120"/>
                  </a:lnTo>
                  <a:lnTo>
                    <a:pt x="22770674" y="13200120"/>
                  </a:lnTo>
                  <a:lnTo>
                    <a:pt x="22770674" y="0"/>
                  </a:lnTo>
                  <a:lnTo>
                    <a:pt x="0" y="0"/>
                  </a:lnTo>
                  <a:close/>
                  <a:moveTo>
                    <a:pt x="22709713" y="13139159"/>
                  </a:moveTo>
                  <a:lnTo>
                    <a:pt x="59690" y="13139159"/>
                  </a:lnTo>
                  <a:lnTo>
                    <a:pt x="59690" y="59690"/>
                  </a:lnTo>
                  <a:lnTo>
                    <a:pt x="22709713" y="59690"/>
                  </a:lnTo>
                  <a:lnTo>
                    <a:pt x="22709713" y="13139159"/>
                  </a:lnTo>
                  <a:close/>
                </a:path>
              </a:pathLst>
            </a:custGeom>
            <a:solidFill>
              <a:srgbClr val="FFFFFF"/>
            </a:solidFill>
          </p:spPr>
        </p:sp>
      </p:grpSp>
      <p:sp>
        <p:nvSpPr>
          <p:cNvPr id="11" name="TextBox 11"/>
          <p:cNvSpPr txBox="1"/>
          <p:nvPr/>
        </p:nvSpPr>
        <p:spPr>
          <a:xfrm rot="5400000">
            <a:off x="14401526" y="6147684"/>
            <a:ext cx="4323923" cy="405765"/>
          </a:xfrm>
          <a:prstGeom prst="rect">
            <a:avLst/>
          </a:prstGeom>
        </p:spPr>
        <p:txBody>
          <a:bodyPr lIns="0" tIns="0" rIns="0" bIns="0" rtlCol="0" anchor="t">
            <a:spAutoFit/>
          </a:bodyPr>
          <a:lstStyle/>
          <a:p>
            <a:pPr>
              <a:lnSpc>
                <a:spcPts val="3359"/>
              </a:lnSpc>
            </a:pPr>
            <a:r>
              <a:rPr lang="en-US" sz="2400" spc="144">
                <a:solidFill>
                  <a:srgbClr val="FFFFFF"/>
                </a:solidFill>
                <a:latin typeface="Space Mono"/>
              </a:rPr>
              <a:t>Wallace Design Inc.</a:t>
            </a:r>
          </a:p>
        </p:txBody>
      </p:sp>
      <p:sp>
        <p:nvSpPr>
          <p:cNvPr id="12" name="TextBox 12"/>
          <p:cNvSpPr txBox="1"/>
          <p:nvPr/>
        </p:nvSpPr>
        <p:spPr>
          <a:xfrm>
            <a:off x="6757634" y="3261860"/>
            <a:ext cx="8130226" cy="5861807"/>
          </a:xfrm>
          <a:prstGeom prst="rect">
            <a:avLst/>
          </a:prstGeom>
        </p:spPr>
        <p:txBody>
          <a:bodyPr lIns="0" tIns="0" rIns="0" bIns="0" rtlCol="0" anchor="t">
            <a:spAutoFit/>
          </a:bodyPr>
          <a:lstStyle/>
          <a:p>
            <a:pPr>
              <a:lnSpc>
                <a:spcPts val="3303"/>
              </a:lnSpc>
            </a:pPr>
            <a:r>
              <a:rPr lang="en-US" sz="2359">
                <a:solidFill>
                  <a:srgbClr val="FEFFFD"/>
                </a:solidFill>
                <a:latin typeface="Space Mono Bold"/>
              </a:rPr>
              <a:t>The website is primarily designed using HTML as its base and for styling, we have used cascading style sheets (CSS), furthermore to give it a dynamic approach we have integrated javascript with it. It gives an interactive show to the user making them more engaged.</a:t>
            </a:r>
          </a:p>
          <a:p>
            <a:pPr>
              <a:lnSpc>
                <a:spcPts val="3303"/>
              </a:lnSpc>
            </a:pPr>
            <a:endParaRPr lang="en-US" sz="2359">
              <a:solidFill>
                <a:srgbClr val="FEFFFD"/>
              </a:solidFill>
              <a:latin typeface="Space Mono Bold"/>
            </a:endParaRPr>
          </a:p>
          <a:p>
            <a:pPr>
              <a:lnSpc>
                <a:spcPts val="3303"/>
              </a:lnSpc>
            </a:pPr>
            <a:r>
              <a:rPr lang="en-US" sz="2359">
                <a:solidFill>
                  <a:srgbClr val="FEFFFD"/>
                </a:solidFill>
                <a:latin typeface="Space Mono Bold"/>
              </a:rPr>
              <a:t> To make the code less bulky jquery is used to wrap texts and call them with a single line of code. Bootstrap makes the site more efficient and responsive by creating better UI/UX templates. </a:t>
            </a:r>
          </a:p>
          <a:p>
            <a:pPr algn="ctr">
              <a:lnSpc>
                <a:spcPts val="3303"/>
              </a:lnSpc>
            </a:pPr>
            <a:endParaRPr lang="en-US" sz="2359">
              <a:solidFill>
                <a:srgbClr val="FEFFFD"/>
              </a:solidFill>
              <a:latin typeface="Space Mono Bold"/>
            </a:endParaRPr>
          </a:p>
        </p:txBody>
      </p:sp>
      <p:sp>
        <p:nvSpPr>
          <p:cNvPr id="13" name="TextBox 13"/>
          <p:cNvSpPr txBox="1"/>
          <p:nvPr/>
        </p:nvSpPr>
        <p:spPr>
          <a:xfrm>
            <a:off x="1456835" y="1246508"/>
            <a:ext cx="6940062" cy="1243330"/>
          </a:xfrm>
          <a:prstGeom prst="rect">
            <a:avLst/>
          </a:prstGeom>
        </p:spPr>
        <p:txBody>
          <a:bodyPr lIns="0" tIns="0" rIns="0" bIns="0" rtlCol="0" anchor="t">
            <a:spAutoFit/>
          </a:bodyPr>
          <a:lstStyle/>
          <a:p>
            <a:pPr algn="ctr">
              <a:lnSpc>
                <a:spcPts val="10010"/>
              </a:lnSpc>
            </a:pPr>
            <a:r>
              <a:rPr lang="en-US" sz="7700">
                <a:solidFill>
                  <a:srgbClr val="FEFFFD"/>
                </a:solidFill>
                <a:latin typeface="Space Mono Bold"/>
              </a:rPr>
              <a:t>Frontend</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41D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FFFFFF"/>
            </a:solidFill>
          </p:spPr>
        </p:sp>
      </p:grpSp>
      <p:pic>
        <p:nvPicPr>
          <p:cNvPr id="4" name="Picture 4"/>
          <p:cNvPicPr>
            <a:picLocks noChangeAspect="1"/>
          </p:cNvPicPr>
          <p:nvPr/>
        </p:nvPicPr>
        <p:blipFill>
          <a:blip r:embed="rId2"/>
          <a:srcRect l="5573" r="47681" b="39074"/>
          <a:stretch>
            <a:fillRect/>
          </a:stretch>
        </p:blipFill>
        <p:spPr>
          <a:xfrm>
            <a:off x="1056884" y="2783847"/>
            <a:ext cx="5033755" cy="6445878"/>
          </a:xfrm>
          <a:prstGeom prst="rect">
            <a:avLst/>
          </a:prstGeom>
        </p:spPr>
      </p:pic>
      <p:grpSp>
        <p:nvGrpSpPr>
          <p:cNvPr id="5" name="Group 5"/>
          <p:cNvGrpSpPr/>
          <p:nvPr/>
        </p:nvGrpSpPr>
        <p:grpSpPr>
          <a:xfrm>
            <a:off x="1028700" y="1028700"/>
            <a:ext cx="16230600" cy="1755147"/>
            <a:chOff x="0" y="0"/>
            <a:chExt cx="33090958" cy="3578395"/>
          </a:xfrm>
        </p:grpSpPr>
        <p:sp>
          <p:nvSpPr>
            <p:cNvPr id="6" name="Freeform 6"/>
            <p:cNvSpPr/>
            <p:nvPr/>
          </p:nvSpPr>
          <p:spPr>
            <a:xfrm>
              <a:off x="0" y="0"/>
              <a:ext cx="33090957" cy="3578394"/>
            </a:xfrm>
            <a:custGeom>
              <a:avLst/>
              <a:gdLst/>
              <a:ahLst/>
              <a:cxnLst/>
              <a:rect l="l" t="t" r="r" b="b"/>
              <a:pathLst>
                <a:path w="33090957" h="3578394">
                  <a:moveTo>
                    <a:pt x="0" y="0"/>
                  </a:moveTo>
                  <a:lnTo>
                    <a:pt x="0" y="3578394"/>
                  </a:lnTo>
                  <a:lnTo>
                    <a:pt x="33090957" y="3578394"/>
                  </a:lnTo>
                  <a:lnTo>
                    <a:pt x="33090957" y="0"/>
                  </a:lnTo>
                  <a:lnTo>
                    <a:pt x="0" y="0"/>
                  </a:lnTo>
                  <a:close/>
                  <a:moveTo>
                    <a:pt x="33029999" y="3517435"/>
                  </a:moveTo>
                  <a:lnTo>
                    <a:pt x="59690" y="3517435"/>
                  </a:lnTo>
                  <a:lnTo>
                    <a:pt x="59690" y="59690"/>
                  </a:lnTo>
                  <a:lnTo>
                    <a:pt x="33029999" y="59690"/>
                  </a:lnTo>
                  <a:lnTo>
                    <a:pt x="33029999" y="3517435"/>
                  </a:lnTo>
                  <a:close/>
                </a:path>
              </a:pathLst>
            </a:custGeom>
            <a:solidFill>
              <a:srgbClr val="FFFFFF"/>
            </a:solidFill>
          </p:spPr>
        </p:sp>
      </p:grpSp>
      <p:sp>
        <p:nvSpPr>
          <p:cNvPr id="7" name="AutoShape 7"/>
          <p:cNvSpPr/>
          <p:nvPr/>
        </p:nvSpPr>
        <p:spPr>
          <a:xfrm>
            <a:off x="15177151" y="1028700"/>
            <a:ext cx="2082149" cy="1755147"/>
          </a:xfrm>
          <a:prstGeom prst="rect">
            <a:avLst/>
          </a:prstGeom>
          <a:solidFill>
            <a:srgbClr val="FFFFFF"/>
          </a:solidFill>
        </p:spPr>
      </p:sp>
      <p:grpSp>
        <p:nvGrpSpPr>
          <p:cNvPr id="8" name="Group 8"/>
          <p:cNvGrpSpPr/>
          <p:nvPr/>
        </p:nvGrpSpPr>
        <p:grpSpPr>
          <a:xfrm>
            <a:off x="6090639" y="2783847"/>
            <a:ext cx="11168661" cy="6474453"/>
            <a:chOff x="0" y="0"/>
            <a:chExt cx="22770674" cy="13200119"/>
          </a:xfrm>
        </p:grpSpPr>
        <p:sp>
          <p:nvSpPr>
            <p:cNvPr id="9" name="Freeform 9"/>
            <p:cNvSpPr/>
            <p:nvPr/>
          </p:nvSpPr>
          <p:spPr>
            <a:xfrm>
              <a:off x="0" y="0"/>
              <a:ext cx="22770674" cy="13200120"/>
            </a:xfrm>
            <a:custGeom>
              <a:avLst/>
              <a:gdLst/>
              <a:ahLst/>
              <a:cxnLst/>
              <a:rect l="l" t="t" r="r" b="b"/>
              <a:pathLst>
                <a:path w="22770674" h="13200120">
                  <a:moveTo>
                    <a:pt x="0" y="0"/>
                  </a:moveTo>
                  <a:lnTo>
                    <a:pt x="0" y="13200120"/>
                  </a:lnTo>
                  <a:lnTo>
                    <a:pt x="22770674" y="13200120"/>
                  </a:lnTo>
                  <a:lnTo>
                    <a:pt x="22770674" y="0"/>
                  </a:lnTo>
                  <a:lnTo>
                    <a:pt x="0" y="0"/>
                  </a:lnTo>
                  <a:close/>
                  <a:moveTo>
                    <a:pt x="22709713" y="13139159"/>
                  </a:moveTo>
                  <a:lnTo>
                    <a:pt x="59690" y="13139159"/>
                  </a:lnTo>
                  <a:lnTo>
                    <a:pt x="59690" y="59690"/>
                  </a:lnTo>
                  <a:lnTo>
                    <a:pt x="22709713" y="59690"/>
                  </a:lnTo>
                  <a:lnTo>
                    <a:pt x="22709713" y="13139159"/>
                  </a:lnTo>
                  <a:close/>
                </a:path>
              </a:pathLst>
            </a:custGeom>
            <a:solidFill>
              <a:srgbClr val="FFFFFF"/>
            </a:solidFill>
          </p:spPr>
        </p:sp>
      </p:grpSp>
      <p:sp>
        <p:nvSpPr>
          <p:cNvPr id="10" name="TextBox 10"/>
          <p:cNvSpPr txBox="1"/>
          <p:nvPr/>
        </p:nvSpPr>
        <p:spPr>
          <a:xfrm>
            <a:off x="6722362" y="3195323"/>
            <a:ext cx="8995344" cy="4924425"/>
          </a:xfrm>
          <a:prstGeom prst="rect">
            <a:avLst/>
          </a:prstGeom>
        </p:spPr>
        <p:txBody>
          <a:bodyPr lIns="0" tIns="0" rIns="0" bIns="0" rtlCol="0" anchor="t">
            <a:spAutoFit/>
          </a:bodyPr>
          <a:lstStyle/>
          <a:p>
            <a:pPr>
              <a:lnSpc>
                <a:spcPts val="3193"/>
              </a:lnSpc>
            </a:pPr>
            <a:r>
              <a:rPr lang="en-US" sz="2280" dirty="0">
                <a:solidFill>
                  <a:srgbClr val="FEFFFD"/>
                </a:solidFill>
                <a:latin typeface="Space Mono Bold"/>
              </a:rPr>
              <a:t>In this project, we are using the Django Web Framework. </a:t>
            </a:r>
            <a:r>
              <a:rPr lang="en-US" sz="2000" dirty="0">
                <a:solidFill>
                  <a:srgbClr val="FEFFFD"/>
                </a:solidFill>
                <a:latin typeface="Arimo Bold"/>
              </a:rPr>
              <a:t>Django is a high-level Python Web framework that encourages rapid development and clean, pragmatic design. It takes care of much of the hassle of Web development, so you can focus on writing your app without needing to reinvent the wheel. </a:t>
            </a:r>
          </a:p>
          <a:p>
            <a:pPr algn="l">
              <a:lnSpc>
                <a:spcPts val="3193"/>
              </a:lnSpc>
            </a:pPr>
            <a:endParaRPr lang="en-US" sz="2000" dirty="0">
              <a:solidFill>
                <a:srgbClr val="FEFFFD"/>
              </a:solidFill>
              <a:latin typeface="Arimo Bold"/>
            </a:endParaRPr>
          </a:p>
          <a:p>
            <a:pPr>
              <a:lnSpc>
                <a:spcPts val="3193"/>
              </a:lnSpc>
            </a:pPr>
            <a:r>
              <a:rPr lang="en-US" sz="2000" dirty="0">
                <a:solidFill>
                  <a:srgbClr val="FEFFFD"/>
                </a:solidFill>
                <a:latin typeface="Arimo Bold"/>
              </a:rPr>
              <a:t>And the database part of this project is implemented using SQLite. SQLite helps to interact with relational databases. SQLite is stored as a single file. This makes sharing databases easier. By default, Django uses the SQLite database.</a:t>
            </a:r>
          </a:p>
          <a:p>
            <a:pPr algn="ctr">
              <a:lnSpc>
                <a:spcPts val="3193"/>
              </a:lnSpc>
            </a:pPr>
            <a:endParaRPr lang="en-US" sz="1140" dirty="0">
              <a:solidFill>
                <a:srgbClr val="FEFFFD"/>
              </a:solidFill>
              <a:latin typeface="Arimo Bold"/>
            </a:endParaRPr>
          </a:p>
          <a:p>
            <a:pPr algn="ctr">
              <a:lnSpc>
                <a:spcPts val="3193"/>
              </a:lnSpc>
            </a:pPr>
            <a:endParaRPr lang="en-US" sz="1140" dirty="0">
              <a:solidFill>
                <a:srgbClr val="FEFFFD"/>
              </a:solidFill>
              <a:latin typeface="Arimo Bold"/>
            </a:endParaRPr>
          </a:p>
        </p:txBody>
      </p:sp>
      <p:sp>
        <p:nvSpPr>
          <p:cNvPr id="11" name="TextBox 11"/>
          <p:cNvSpPr txBox="1"/>
          <p:nvPr/>
        </p:nvSpPr>
        <p:spPr>
          <a:xfrm>
            <a:off x="15717706" y="1626559"/>
            <a:ext cx="1001039" cy="619125"/>
          </a:xfrm>
          <a:prstGeom prst="rect">
            <a:avLst/>
          </a:prstGeom>
        </p:spPr>
        <p:txBody>
          <a:bodyPr lIns="0" tIns="0" rIns="0" bIns="0" rtlCol="0" anchor="t">
            <a:spAutoFit/>
          </a:bodyPr>
          <a:lstStyle/>
          <a:p>
            <a:pPr algn="ctr">
              <a:lnSpc>
                <a:spcPts val="4800"/>
              </a:lnSpc>
            </a:pPr>
            <a:r>
              <a:rPr lang="en-US" sz="4000" spc="400">
                <a:solidFill>
                  <a:srgbClr val="241D27"/>
                </a:solidFill>
                <a:latin typeface="Space Mono Bold"/>
              </a:rPr>
              <a:t>21</a:t>
            </a:r>
          </a:p>
        </p:txBody>
      </p:sp>
      <p:sp>
        <p:nvSpPr>
          <p:cNvPr id="12" name="TextBox 12"/>
          <p:cNvSpPr txBox="1"/>
          <p:nvPr/>
        </p:nvSpPr>
        <p:spPr>
          <a:xfrm rot="5400000">
            <a:off x="14401526" y="6147684"/>
            <a:ext cx="4323923" cy="405765"/>
          </a:xfrm>
          <a:prstGeom prst="rect">
            <a:avLst/>
          </a:prstGeom>
        </p:spPr>
        <p:txBody>
          <a:bodyPr lIns="0" tIns="0" rIns="0" bIns="0" rtlCol="0" anchor="t">
            <a:spAutoFit/>
          </a:bodyPr>
          <a:lstStyle/>
          <a:p>
            <a:pPr>
              <a:lnSpc>
                <a:spcPts val="3359"/>
              </a:lnSpc>
            </a:pPr>
            <a:r>
              <a:rPr lang="en-US" sz="2400" spc="144">
                <a:solidFill>
                  <a:srgbClr val="FFFFFF"/>
                </a:solidFill>
                <a:latin typeface="Space Mono"/>
              </a:rPr>
              <a:t>Wallace Design Inc.</a:t>
            </a:r>
          </a:p>
        </p:txBody>
      </p:sp>
      <p:sp>
        <p:nvSpPr>
          <p:cNvPr id="13" name="TextBox 13"/>
          <p:cNvSpPr txBox="1"/>
          <p:nvPr/>
        </p:nvSpPr>
        <p:spPr>
          <a:xfrm>
            <a:off x="1160255" y="1246508"/>
            <a:ext cx="6940062" cy="1243330"/>
          </a:xfrm>
          <a:prstGeom prst="rect">
            <a:avLst/>
          </a:prstGeom>
        </p:spPr>
        <p:txBody>
          <a:bodyPr lIns="0" tIns="0" rIns="0" bIns="0" rtlCol="0" anchor="t">
            <a:spAutoFit/>
          </a:bodyPr>
          <a:lstStyle/>
          <a:p>
            <a:pPr algn="ctr">
              <a:lnSpc>
                <a:spcPts val="10009"/>
              </a:lnSpc>
            </a:pPr>
            <a:r>
              <a:rPr lang="en-US" sz="7699">
                <a:solidFill>
                  <a:srgbClr val="FEFFFD"/>
                </a:solidFill>
                <a:latin typeface="Space Mono Bold"/>
              </a:rPr>
              <a:t>Backend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462" r="20662" b="16737"/>
          <a:stretch>
            <a:fillRect/>
          </a:stretch>
        </p:blipFill>
        <p:spPr>
          <a:xfrm>
            <a:off x="13272548" y="0"/>
            <a:ext cx="5015452" cy="10287000"/>
          </a:xfrm>
          <a:prstGeom prst="rect">
            <a:avLst/>
          </a:prstGeom>
        </p:spPr>
      </p:pic>
      <p:grpSp>
        <p:nvGrpSpPr>
          <p:cNvPr id="3" name="Group 3"/>
          <p:cNvGrpSpPr/>
          <p:nvPr/>
        </p:nvGrpSpPr>
        <p:grpSpPr>
          <a:xfrm>
            <a:off x="1320134" y="2171700"/>
            <a:ext cx="11015741" cy="6713434"/>
            <a:chOff x="0" y="0"/>
            <a:chExt cx="21167131" cy="12900097"/>
          </a:xfrm>
        </p:grpSpPr>
        <p:sp>
          <p:nvSpPr>
            <p:cNvPr id="4" name="Freeform 4"/>
            <p:cNvSpPr/>
            <p:nvPr/>
          </p:nvSpPr>
          <p:spPr>
            <a:xfrm>
              <a:off x="0" y="0"/>
              <a:ext cx="21167131" cy="12900097"/>
            </a:xfrm>
            <a:custGeom>
              <a:avLst/>
              <a:gdLst/>
              <a:ahLst/>
              <a:cxnLst/>
              <a:rect l="l" t="t" r="r" b="b"/>
              <a:pathLst>
                <a:path w="21167131" h="12900097">
                  <a:moveTo>
                    <a:pt x="0" y="0"/>
                  </a:moveTo>
                  <a:lnTo>
                    <a:pt x="0" y="12900097"/>
                  </a:lnTo>
                  <a:lnTo>
                    <a:pt x="21167131" y="12900097"/>
                  </a:lnTo>
                  <a:lnTo>
                    <a:pt x="21167131" y="0"/>
                  </a:lnTo>
                  <a:lnTo>
                    <a:pt x="0" y="0"/>
                  </a:lnTo>
                  <a:close/>
                  <a:moveTo>
                    <a:pt x="21106172" y="12839137"/>
                  </a:moveTo>
                  <a:lnTo>
                    <a:pt x="59690" y="12839137"/>
                  </a:lnTo>
                  <a:lnTo>
                    <a:pt x="59690" y="59690"/>
                  </a:lnTo>
                  <a:lnTo>
                    <a:pt x="21106172" y="59690"/>
                  </a:lnTo>
                  <a:lnTo>
                    <a:pt x="21106172" y="12839137"/>
                  </a:lnTo>
                  <a:close/>
                </a:path>
              </a:pathLst>
            </a:custGeom>
            <a:solidFill>
              <a:srgbClr val="241D27"/>
            </a:solidFill>
          </p:spPr>
        </p:sp>
      </p:grpSp>
      <p:sp>
        <p:nvSpPr>
          <p:cNvPr id="5" name="TextBox 5"/>
          <p:cNvSpPr txBox="1"/>
          <p:nvPr/>
        </p:nvSpPr>
        <p:spPr>
          <a:xfrm>
            <a:off x="10720750" y="1028700"/>
            <a:ext cx="6538550" cy="2286000"/>
          </a:xfrm>
          <a:prstGeom prst="rect">
            <a:avLst/>
          </a:prstGeom>
        </p:spPr>
        <p:txBody>
          <a:bodyPr lIns="0" tIns="0" rIns="0" bIns="0" rtlCol="0" anchor="t">
            <a:spAutoFit/>
          </a:bodyPr>
          <a:lstStyle/>
          <a:p>
            <a:pPr algn="r">
              <a:lnSpc>
                <a:spcPts val="9000"/>
              </a:lnSpc>
            </a:pPr>
            <a:r>
              <a:rPr lang="en-US" sz="7500" spc="225">
                <a:solidFill>
                  <a:srgbClr val="241D27"/>
                </a:solidFill>
                <a:latin typeface="Space Mono Bold"/>
              </a:rPr>
              <a:t>Conclusion</a:t>
            </a:r>
          </a:p>
          <a:p>
            <a:pPr algn="r">
              <a:lnSpc>
                <a:spcPts val="9000"/>
              </a:lnSpc>
            </a:pPr>
            <a:endParaRPr lang="en-US" sz="7500" spc="225">
              <a:solidFill>
                <a:srgbClr val="241D27"/>
              </a:solidFill>
              <a:latin typeface="Space Mono Bold"/>
            </a:endParaRPr>
          </a:p>
        </p:txBody>
      </p:sp>
      <p:sp>
        <p:nvSpPr>
          <p:cNvPr id="6" name="AutoShape 6"/>
          <p:cNvSpPr/>
          <p:nvPr/>
        </p:nvSpPr>
        <p:spPr>
          <a:xfrm>
            <a:off x="294679" y="1028700"/>
            <a:ext cx="1468042" cy="1428216"/>
          </a:xfrm>
          <a:prstGeom prst="rect">
            <a:avLst/>
          </a:prstGeom>
          <a:solidFill>
            <a:srgbClr val="241D27"/>
          </a:solidFill>
        </p:spPr>
      </p:sp>
      <p:sp>
        <p:nvSpPr>
          <p:cNvPr id="7" name="TextBox 7"/>
          <p:cNvSpPr txBox="1"/>
          <p:nvPr/>
        </p:nvSpPr>
        <p:spPr>
          <a:xfrm>
            <a:off x="528181" y="1428483"/>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22</a:t>
            </a:r>
          </a:p>
        </p:txBody>
      </p:sp>
      <p:sp>
        <p:nvSpPr>
          <p:cNvPr id="8" name="TextBox 8"/>
          <p:cNvSpPr txBox="1"/>
          <p:nvPr/>
        </p:nvSpPr>
        <p:spPr>
          <a:xfrm>
            <a:off x="1468042" y="2582329"/>
            <a:ext cx="10719925" cy="5825500"/>
          </a:xfrm>
          <a:prstGeom prst="rect">
            <a:avLst/>
          </a:prstGeom>
        </p:spPr>
        <p:txBody>
          <a:bodyPr lIns="0" tIns="0" rIns="0" bIns="0" rtlCol="0" anchor="t">
            <a:spAutoFit/>
          </a:bodyPr>
          <a:lstStyle/>
          <a:p>
            <a:pPr>
              <a:lnSpc>
                <a:spcPts val="4198"/>
              </a:lnSpc>
            </a:pPr>
            <a:r>
              <a:rPr lang="en-US" sz="2799" spc="27">
                <a:solidFill>
                  <a:srgbClr val="241D27"/>
                </a:solidFill>
                <a:latin typeface="Space Mono"/>
              </a:rPr>
              <a:t>This solution is carefully analyzed and after the evaluation of the possible solutions, the most feasible solution for this project is identified and selected, so the project turns to be cost-effective, vital, and practical. Thus processing information will be faster. It guarantees accurate maintenance of details. It easily reduces the bookkeeping task and thus reduces the human effort and increases accuracy speed.</a:t>
            </a:r>
          </a:p>
          <a:p>
            <a:pPr>
              <a:lnSpc>
                <a:spcPts val="4198"/>
              </a:lnSpc>
            </a:pPr>
            <a:endParaRPr lang="en-US" sz="2799" spc="27">
              <a:solidFill>
                <a:srgbClr val="241D27"/>
              </a:solidFill>
              <a:latin typeface="Space Mono"/>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9979" y="1835760"/>
            <a:ext cx="7459626" cy="6615481"/>
            <a:chOff x="0" y="0"/>
            <a:chExt cx="17948463" cy="15917381"/>
          </a:xfrm>
        </p:grpSpPr>
        <p:sp>
          <p:nvSpPr>
            <p:cNvPr id="3" name="Freeform 3"/>
            <p:cNvSpPr/>
            <p:nvPr/>
          </p:nvSpPr>
          <p:spPr>
            <a:xfrm>
              <a:off x="0" y="0"/>
              <a:ext cx="17948463" cy="15917382"/>
            </a:xfrm>
            <a:custGeom>
              <a:avLst/>
              <a:gdLst/>
              <a:ahLst/>
              <a:cxnLst/>
              <a:rect l="l" t="t" r="r" b="b"/>
              <a:pathLst>
                <a:path w="17948463" h="15917382">
                  <a:moveTo>
                    <a:pt x="0" y="0"/>
                  </a:moveTo>
                  <a:lnTo>
                    <a:pt x="0" y="15917382"/>
                  </a:lnTo>
                  <a:lnTo>
                    <a:pt x="17948463" y="15917382"/>
                  </a:lnTo>
                  <a:lnTo>
                    <a:pt x="17948463" y="0"/>
                  </a:lnTo>
                  <a:lnTo>
                    <a:pt x="0" y="0"/>
                  </a:lnTo>
                  <a:close/>
                  <a:moveTo>
                    <a:pt x="17887504" y="15856421"/>
                  </a:moveTo>
                  <a:lnTo>
                    <a:pt x="59690" y="15856421"/>
                  </a:lnTo>
                  <a:lnTo>
                    <a:pt x="59690" y="59690"/>
                  </a:lnTo>
                  <a:lnTo>
                    <a:pt x="17887504" y="59690"/>
                  </a:lnTo>
                  <a:lnTo>
                    <a:pt x="17887504" y="15856421"/>
                  </a:lnTo>
                  <a:close/>
                </a:path>
              </a:pathLst>
            </a:custGeom>
            <a:solidFill>
              <a:srgbClr val="241D27"/>
            </a:solidFill>
          </p:spPr>
        </p:sp>
      </p:grpSp>
      <p:grpSp>
        <p:nvGrpSpPr>
          <p:cNvPr id="4" name="Group 4"/>
          <p:cNvGrpSpPr/>
          <p:nvPr/>
        </p:nvGrpSpPr>
        <p:grpSpPr>
          <a:xfrm>
            <a:off x="468863" y="3141752"/>
            <a:ext cx="5920946" cy="4003496"/>
            <a:chOff x="0" y="0"/>
            <a:chExt cx="7894595" cy="5337995"/>
          </a:xfrm>
        </p:grpSpPr>
        <p:sp>
          <p:nvSpPr>
            <p:cNvPr id="5" name="TextBox 5"/>
            <p:cNvSpPr txBox="1"/>
            <p:nvPr/>
          </p:nvSpPr>
          <p:spPr>
            <a:xfrm>
              <a:off x="0" y="4807403"/>
              <a:ext cx="7894595" cy="530592"/>
            </a:xfrm>
            <a:prstGeom prst="rect">
              <a:avLst/>
            </a:prstGeom>
          </p:spPr>
          <p:txBody>
            <a:bodyPr lIns="0" tIns="0" rIns="0" bIns="0" rtlCol="0" anchor="t">
              <a:spAutoFit/>
            </a:bodyPr>
            <a:lstStyle/>
            <a:p>
              <a:pPr algn="l">
                <a:lnSpc>
                  <a:spcPts val="3359"/>
                </a:lnSpc>
                <a:spcBef>
                  <a:spcPct val="0"/>
                </a:spcBef>
              </a:pPr>
              <a:endParaRPr/>
            </a:p>
          </p:txBody>
        </p:sp>
        <p:sp>
          <p:nvSpPr>
            <p:cNvPr id="6" name="TextBox 6"/>
            <p:cNvSpPr txBox="1"/>
            <p:nvPr/>
          </p:nvSpPr>
          <p:spPr>
            <a:xfrm>
              <a:off x="0" y="76200"/>
              <a:ext cx="7894595" cy="4227693"/>
            </a:xfrm>
            <a:prstGeom prst="rect">
              <a:avLst/>
            </a:prstGeom>
          </p:spPr>
          <p:txBody>
            <a:bodyPr lIns="0" tIns="0" rIns="0" bIns="0" rtlCol="0" anchor="t">
              <a:spAutoFit/>
            </a:bodyPr>
            <a:lstStyle/>
            <a:p>
              <a:pPr>
                <a:lnSpc>
                  <a:spcPts val="8250"/>
                </a:lnSpc>
              </a:pPr>
              <a:r>
                <a:rPr lang="en-US" sz="7500" spc="-75">
                  <a:solidFill>
                    <a:srgbClr val="241D27"/>
                  </a:solidFill>
                  <a:latin typeface="Space Mono Bold"/>
                </a:rPr>
                <a:t>GitHub Repository Links For:</a:t>
              </a:r>
            </a:p>
          </p:txBody>
        </p:sp>
      </p:grpSp>
      <p:sp>
        <p:nvSpPr>
          <p:cNvPr id="7" name="TextBox 7"/>
          <p:cNvSpPr txBox="1"/>
          <p:nvPr/>
        </p:nvSpPr>
        <p:spPr>
          <a:xfrm>
            <a:off x="7535273" y="394892"/>
            <a:ext cx="9704782" cy="923330"/>
          </a:xfrm>
          <a:prstGeom prst="rect">
            <a:avLst/>
          </a:prstGeom>
        </p:spPr>
        <p:txBody>
          <a:bodyPr lIns="0" tIns="0" rIns="0" bIns="0" rtlCol="0" anchor="t">
            <a:spAutoFit/>
          </a:bodyPr>
          <a:lstStyle/>
          <a:p>
            <a:pPr>
              <a:lnSpc>
                <a:spcPts val="2438"/>
              </a:lnSpc>
            </a:pPr>
            <a:r>
              <a:rPr lang="en-US" sz="1741" dirty="0">
                <a:solidFill>
                  <a:srgbClr val="000000"/>
                </a:solidFill>
                <a:latin typeface="Open Sans Light Bold"/>
              </a:rPr>
              <a:t>Collecting Bollywood data-</a:t>
            </a:r>
            <a:r>
              <a:rPr lang="en-US" sz="1741" dirty="0">
                <a:solidFill>
                  <a:srgbClr val="000000"/>
                </a:solidFill>
                <a:latin typeface="Open Sans Light"/>
              </a:rPr>
              <a:t> </a:t>
            </a:r>
            <a:r>
              <a:rPr lang="en-US" sz="183" dirty="0">
                <a:solidFill>
                  <a:srgbClr val="000000"/>
                </a:solidFill>
                <a:latin typeface="Arimo"/>
              </a:rPr>
              <a:t>h</a:t>
            </a:r>
            <a:r>
              <a:rPr lang="en-US" dirty="0">
                <a:solidFill>
                  <a:srgbClr val="000000"/>
                </a:solidFill>
                <a:latin typeface="Arimo"/>
              </a:rPr>
              <a:t>ttps://github.com/IntegratedMindHeart/data_collection/blob/main/movie%20recommendation%20system/wikipedia/bollywood/wikipedia_data_collection.ipynb</a:t>
            </a:r>
            <a:endParaRPr lang="en-US" sz="183" dirty="0">
              <a:solidFill>
                <a:srgbClr val="000000"/>
              </a:solidFill>
              <a:latin typeface="Arimo"/>
            </a:endParaRPr>
          </a:p>
        </p:txBody>
      </p:sp>
      <p:sp>
        <p:nvSpPr>
          <p:cNvPr id="8" name="TextBox 8"/>
          <p:cNvSpPr txBox="1"/>
          <p:nvPr/>
        </p:nvSpPr>
        <p:spPr>
          <a:xfrm>
            <a:off x="7525650" y="1627321"/>
            <a:ext cx="9714404" cy="1236492"/>
          </a:xfrm>
          <a:prstGeom prst="rect">
            <a:avLst/>
          </a:prstGeom>
        </p:spPr>
        <p:txBody>
          <a:bodyPr lIns="0" tIns="0" rIns="0" bIns="0" rtlCol="0" anchor="t">
            <a:spAutoFit/>
          </a:bodyPr>
          <a:lstStyle/>
          <a:p>
            <a:pPr>
              <a:lnSpc>
                <a:spcPts val="2566"/>
              </a:lnSpc>
            </a:pPr>
            <a:r>
              <a:rPr lang="en-US" sz="1833" dirty="0">
                <a:solidFill>
                  <a:srgbClr val="000000"/>
                </a:solidFill>
                <a:latin typeface="Open Sans Light Bold"/>
              </a:rPr>
              <a:t>Collected Data </a:t>
            </a:r>
            <a:r>
              <a:rPr lang="en-US" dirty="0">
                <a:solidFill>
                  <a:srgbClr val="000000"/>
                </a:solidFill>
                <a:latin typeface="Arimo"/>
              </a:rPr>
              <a:t>https://github.com/IntegratedMindHeart/data_collection/blob/main/movie%20recommendation%20system/wikipedia/bollywood/2020.csv</a:t>
            </a:r>
          </a:p>
          <a:p>
            <a:pPr algn="ctr">
              <a:lnSpc>
                <a:spcPts val="2438"/>
              </a:lnSpc>
            </a:pPr>
            <a:endParaRPr lang="en-US" sz="183" dirty="0">
              <a:solidFill>
                <a:srgbClr val="000000"/>
              </a:solidFill>
              <a:latin typeface="Arimo"/>
            </a:endParaRPr>
          </a:p>
        </p:txBody>
      </p:sp>
      <p:sp>
        <p:nvSpPr>
          <p:cNvPr id="9" name="TextBox 9"/>
          <p:cNvSpPr txBox="1"/>
          <p:nvPr/>
        </p:nvSpPr>
        <p:spPr>
          <a:xfrm>
            <a:off x="7535273" y="2868763"/>
            <a:ext cx="9714404" cy="1000274"/>
          </a:xfrm>
          <a:prstGeom prst="rect">
            <a:avLst/>
          </a:prstGeom>
        </p:spPr>
        <p:txBody>
          <a:bodyPr lIns="0" tIns="0" rIns="0" bIns="0" rtlCol="0" anchor="t">
            <a:spAutoFit/>
          </a:bodyPr>
          <a:lstStyle/>
          <a:p>
            <a:pPr>
              <a:lnSpc>
                <a:spcPts val="2566"/>
              </a:lnSpc>
            </a:pPr>
            <a:r>
              <a:rPr lang="en-US" sz="1833" dirty="0">
                <a:solidFill>
                  <a:srgbClr val="000000"/>
                </a:solidFill>
                <a:latin typeface="Open Sans Light Bold"/>
              </a:rPr>
              <a:t>For collecting Hollywood data-</a:t>
            </a:r>
          </a:p>
          <a:p>
            <a:pPr>
              <a:lnSpc>
                <a:spcPts val="2566"/>
              </a:lnSpc>
            </a:pPr>
            <a:r>
              <a:rPr lang="en-US" sz="100" dirty="0">
                <a:solidFill>
                  <a:srgbClr val="000000"/>
                </a:solidFill>
                <a:latin typeface="Arimo"/>
              </a:rPr>
              <a:t>https://</a:t>
            </a:r>
            <a:r>
              <a:rPr lang="en-US" dirty="0">
                <a:solidFill>
                  <a:srgbClr val="000000"/>
                </a:solidFill>
                <a:latin typeface="Arimo"/>
              </a:rPr>
              <a:t>github.com/IntegratedMindHeart/data_collection/blob/main/movie%20recommendation%20system/wikipedia/hollywood/wikipedia_data_collection.ipynb</a:t>
            </a:r>
          </a:p>
        </p:txBody>
      </p:sp>
      <p:sp>
        <p:nvSpPr>
          <p:cNvPr id="10" name="TextBox 10"/>
          <p:cNvSpPr txBox="1"/>
          <p:nvPr/>
        </p:nvSpPr>
        <p:spPr>
          <a:xfrm>
            <a:off x="7525650" y="4175433"/>
            <a:ext cx="9704782" cy="1221896"/>
          </a:xfrm>
          <a:prstGeom prst="rect">
            <a:avLst/>
          </a:prstGeom>
        </p:spPr>
        <p:txBody>
          <a:bodyPr lIns="0" tIns="0" rIns="0" bIns="0" rtlCol="0" anchor="t">
            <a:spAutoFit/>
          </a:bodyPr>
          <a:lstStyle/>
          <a:p>
            <a:pPr>
              <a:lnSpc>
                <a:spcPts val="2566"/>
              </a:lnSpc>
            </a:pPr>
            <a:r>
              <a:rPr lang="en-US" sz="1833">
                <a:solidFill>
                  <a:srgbClr val="000000"/>
                </a:solidFill>
                <a:latin typeface="Open Sans Light Bold"/>
              </a:rPr>
              <a:t>collected data-</a:t>
            </a:r>
            <a:r>
              <a:rPr lang="en-US" sz="1833">
                <a:solidFill>
                  <a:srgbClr val="000000"/>
                </a:solidFill>
                <a:latin typeface="Open Sans Light"/>
              </a:rPr>
              <a:t> </a:t>
            </a:r>
            <a:r>
              <a:rPr lang="en-US" sz="1833">
                <a:solidFill>
                  <a:srgbClr val="000000"/>
                </a:solidFill>
                <a:latin typeface="Arimo"/>
              </a:rPr>
              <a:t>https://github.com/IntegratedMindHeart/data_collection/blob/main/movie%20recommendation%20system/wikipedia/hollywood/2019.csv</a:t>
            </a:r>
          </a:p>
          <a:p>
            <a:pPr algn="ctr">
              <a:lnSpc>
                <a:spcPts val="2181"/>
              </a:lnSpc>
            </a:pPr>
            <a:endParaRPr lang="en-US" sz="1833">
              <a:solidFill>
                <a:srgbClr val="000000"/>
              </a:solidFill>
              <a:latin typeface="Arimo"/>
            </a:endParaRPr>
          </a:p>
        </p:txBody>
      </p:sp>
      <p:sp>
        <p:nvSpPr>
          <p:cNvPr id="11" name="TextBox 11"/>
          <p:cNvSpPr txBox="1"/>
          <p:nvPr/>
        </p:nvSpPr>
        <p:spPr>
          <a:xfrm>
            <a:off x="7535273" y="5392100"/>
            <a:ext cx="9695159" cy="1038746"/>
          </a:xfrm>
          <a:prstGeom prst="rect">
            <a:avLst/>
          </a:prstGeom>
        </p:spPr>
        <p:txBody>
          <a:bodyPr lIns="0" tIns="0" rIns="0" bIns="0" rtlCol="0" anchor="t">
            <a:spAutoFit/>
          </a:bodyPr>
          <a:lstStyle/>
          <a:p>
            <a:pPr>
              <a:lnSpc>
                <a:spcPts val="2695"/>
              </a:lnSpc>
            </a:pPr>
            <a:r>
              <a:rPr lang="en-US" sz="1925" dirty="0">
                <a:solidFill>
                  <a:srgbClr val="000000"/>
                </a:solidFill>
                <a:latin typeface="Open Sans Light Bold"/>
              </a:rPr>
              <a:t>Final scraped data-  </a:t>
            </a:r>
            <a:r>
              <a:rPr lang="en-US" sz="1600" dirty="0">
                <a:solidFill>
                  <a:srgbClr val="000000"/>
                </a:solidFill>
                <a:latin typeface="Arimo"/>
              </a:rPr>
              <a:t>https://github.com/IntegratedMindHeart/data_collection/blob/main/movie%20recommendation%20system/wikipedia/hollywood/2018_and_2019_final.csv</a:t>
            </a:r>
            <a:endParaRPr lang="en-US" sz="183" dirty="0">
              <a:solidFill>
                <a:srgbClr val="000000"/>
              </a:solidFill>
              <a:latin typeface="Arimo"/>
            </a:endParaRPr>
          </a:p>
        </p:txBody>
      </p:sp>
      <p:sp>
        <p:nvSpPr>
          <p:cNvPr id="12" name="TextBox 12"/>
          <p:cNvSpPr txBox="1"/>
          <p:nvPr/>
        </p:nvSpPr>
        <p:spPr>
          <a:xfrm>
            <a:off x="7535273" y="6564253"/>
            <a:ext cx="9724027" cy="1133416"/>
          </a:xfrm>
          <a:prstGeom prst="rect">
            <a:avLst/>
          </a:prstGeom>
        </p:spPr>
        <p:txBody>
          <a:bodyPr lIns="0" tIns="0" rIns="0" bIns="0" rtlCol="0" anchor="t">
            <a:spAutoFit/>
          </a:bodyPr>
          <a:lstStyle/>
          <a:p>
            <a:pPr>
              <a:lnSpc>
                <a:spcPts val="2438"/>
              </a:lnSpc>
            </a:pPr>
            <a:r>
              <a:rPr lang="en-US" sz="1741">
                <a:solidFill>
                  <a:srgbClr val="000000"/>
                </a:solidFill>
                <a:latin typeface="Open Sans Light Bold"/>
              </a:rPr>
              <a:t>Data Preprocessing GitHub Repository Link </a:t>
            </a:r>
            <a:r>
              <a:rPr lang="en-US" sz="1741">
                <a:solidFill>
                  <a:srgbClr val="000000"/>
                </a:solidFill>
                <a:latin typeface="Open Sans Light"/>
              </a:rPr>
              <a:t>- https://github.com/IntegratedMindHeart/ml_model</a:t>
            </a:r>
          </a:p>
          <a:p>
            <a:pPr algn="ctr">
              <a:lnSpc>
                <a:spcPts val="4363"/>
              </a:lnSpc>
            </a:pPr>
            <a:endParaRPr lang="en-US" sz="1741">
              <a:solidFill>
                <a:srgbClr val="000000"/>
              </a:solidFill>
              <a:latin typeface="Open Sans Light"/>
            </a:endParaRPr>
          </a:p>
        </p:txBody>
      </p:sp>
      <p:sp>
        <p:nvSpPr>
          <p:cNvPr id="13" name="TextBox 13"/>
          <p:cNvSpPr txBox="1"/>
          <p:nvPr/>
        </p:nvSpPr>
        <p:spPr>
          <a:xfrm>
            <a:off x="7549707" y="7309675"/>
            <a:ext cx="9695159" cy="1192634"/>
          </a:xfrm>
          <a:prstGeom prst="rect">
            <a:avLst/>
          </a:prstGeom>
        </p:spPr>
        <p:txBody>
          <a:bodyPr lIns="0" tIns="0" rIns="0" bIns="0" rtlCol="0" anchor="t">
            <a:spAutoFit/>
          </a:bodyPr>
          <a:lstStyle/>
          <a:p>
            <a:pPr>
              <a:lnSpc>
                <a:spcPts val="2566"/>
              </a:lnSpc>
            </a:pPr>
            <a:r>
              <a:rPr lang="en-US" sz="1833" dirty="0">
                <a:solidFill>
                  <a:srgbClr val="000000"/>
                </a:solidFill>
                <a:latin typeface="Open Sans Light Bold"/>
              </a:rPr>
              <a:t>GITHUB LINK FOR FRONTEND CODE -</a:t>
            </a:r>
          </a:p>
          <a:p>
            <a:pPr>
              <a:lnSpc>
                <a:spcPts val="2566"/>
              </a:lnSpc>
            </a:pPr>
            <a:r>
              <a:rPr lang="en-US" dirty="0">
                <a:solidFill>
                  <a:srgbClr val="000000"/>
                </a:solidFill>
                <a:latin typeface="Arimo"/>
              </a:rPr>
              <a:t>https://github.com/IntegratedMindHeart/project_red_mind/tree/main/front_end</a:t>
            </a:r>
          </a:p>
          <a:p>
            <a:pPr algn="ctr">
              <a:lnSpc>
                <a:spcPts val="4106"/>
              </a:lnSpc>
            </a:pPr>
            <a:endParaRPr lang="en-US" sz="183" dirty="0">
              <a:solidFill>
                <a:srgbClr val="000000"/>
              </a:solidFill>
              <a:latin typeface="Arimo"/>
            </a:endParaRPr>
          </a:p>
        </p:txBody>
      </p:sp>
      <p:sp>
        <p:nvSpPr>
          <p:cNvPr id="14" name="TextBox 14"/>
          <p:cNvSpPr txBox="1"/>
          <p:nvPr/>
        </p:nvSpPr>
        <p:spPr>
          <a:xfrm>
            <a:off x="7516028" y="8298352"/>
            <a:ext cx="9724027" cy="1000274"/>
          </a:xfrm>
          <a:prstGeom prst="rect">
            <a:avLst/>
          </a:prstGeom>
        </p:spPr>
        <p:txBody>
          <a:bodyPr lIns="0" tIns="0" rIns="0" bIns="0" rtlCol="0" anchor="t">
            <a:spAutoFit/>
          </a:bodyPr>
          <a:lstStyle/>
          <a:p>
            <a:pPr>
              <a:lnSpc>
                <a:spcPts val="2566"/>
              </a:lnSpc>
            </a:pPr>
            <a:r>
              <a:rPr lang="en-US" sz="1833" dirty="0">
                <a:solidFill>
                  <a:srgbClr val="000000"/>
                </a:solidFill>
                <a:latin typeface="Open Sans Light Bold"/>
              </a:rPr>
              <a:t>GITHUB LINK FOR BACKEND CODE-</a:t>
            </a:r>
          </a:p>
          <a:p>
            <a:pPr>
              <a:lnSpc>
                <a:spcPts val="2566"/>
              </a:lnSpc>
            </a:pPr>
            <a:r>
              <a:rPr lang="en-US" dirty="0">
                <a:solidFill>
                  <a:srgbClr val="000000"/>
                </a:solidFill>
                <a:latin typeface="Arimo"/>
              </a:rPr>
              <a:t>https://github.com/IntegratedMindHeart/project_red_mind/tree/main/red_mind</a:t>
            </a:r>
          </a:p>
          <a:p>
            <a:pPr>
              <a:lnSpc>
                <a:spcPts val="2566"/>
              </a:lnSpc>
            </a:pPr>
            <a:endParaRPr lang="en-US" sz="100" dirty="0">
              <a:solidFill>
                <a:srgbClr val="000000"/>
              </a:solidFill>
              <a:latin typeface="Arimo"/>
            </a:endParaRPr>
          </a:p>
        </p:txBody>
      </p:sp>
      <p:sp>
        <p:nvSpPr>
          <p:cNvPr id="15" name="TextBox 15"/>
          <p:cNvSpPr txBox="1"/>
          <p:nvPr/>
        </p:nvSpPr>
        <p:spPr>
          <a:xfrm>
            <a:off x="7535273" y="9229725"/>
            <a:ext cx="9685537" cy="838869"/>
          </a:xfrm>
          <a:prstGeom prst="rect">
            <a:avLst/>
          </a:prstGeom>
        </p:spPr>
        <p:txBody>
          <a:bodyPr lIns="0" tIns="0" rIns="0" bIns="0" rtlCol="0" anchor="t">
            <a:spAutoFit/>
          </a:bodyPr>
          <a:lstStyle/>
          <a:p>
            <a:pPr>
              <a:lnSpc>
                <a:spcPts val="2566"/>
              </a:lnSpc>
            </a:pPr>
            <a:r>
              <a:rPr lang="en-US" sz="1833" dirty="0">
                <a:solidFill>
                  <a:srgbClr val="000000"/>
                </a:solidFill>
                <a:latin typeface="Open Sans Light Bold"/>
              </a:rPr>
              <a:t>Our GitHub Organization Link - </a:t>
            </a:r>
            <a:r>
              <a:rPr lang="en-US" sz="1833" dirty="0">
                <a:solidFill>
                  <a:srgbClr val="000000"/>
                </a:solidFill>
                <a:latin typeface="Open Sans Light"/>
              </a:rPr>
              <a:t>https://github.com/IntegratedMindHeart</a:t>
            </a:r>
          </a:p>
          <a:p>
            <a:pPr>
              <a:lnSpc>
                <a:spcPts val="4363"/>
              </a:lnSpc>
            </a:pPr>
            <a:endParaRPr lang="en-US" sz="1833" dirty="0">
              <a:solidFill>
                <a:srgbClr val="000000"/>
              </a:solidFill>
              <a:latin typeface="Open Sans Ligh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rot="-5400000">
            <a:off x="-2239962" y="4211638"/>
            <a:ext cx="8229600" cy="1863725"/>
          </a:xfrm>
          <a:prstGeom prst="rect">
            <a:avLst/>
          </a:prstGeom>
        </p:spPr>
        <p:txBody>
          <a:bodyPr lIns="0" tIns="0" rIns="0" bIns="0" rtlCol="0" anchor="t">
            <a:spAutoFit/>
          </a:bodyPr>
          <a:lstStyle/>
          <a:p>
            <a:pPr>
              <a:lnSpc>
                <a:spcPts val="7480"/>
              </a:lnSpc>
            </a:pPr>
            <a:r>
              <a:rPr lang="en-US" sz="5500" spc="165">
                <a:solidFill>
                  <a:srgbClr val="241D27"/>
                </a:solidFill>
                <a:latin typeface="Space Mono Bold Italics"/>
              </a:rPr>
              <a:t>Contributors for the project</a:t>
            </a:r>
          </a:p>
        </p:txBody>
      </p:sp>
      <p:pic>
        <p:nvPicPr>
          <p:cNvPr id="3" name="Picture 3"/>
          <p:cNvPicPr>
            <a:picLocks noChangeAspect="1"/>
          </p:cNvPicPr>
          <p:nvPr/>
        </p:nvPicPr>
        <p:blipFill>
          <a:blip r:embed="rId2"/>
          <a:srcRect l="17057" r="17057"/>
          <a:stretch>
            <a:fillRect/>
          </a:stretch>
        </p:blipFill>
        <p:spPr>
          <a:xfrm>
            <a:off x="8115300" y="26907"/>
            <a:ext cx="10172700" cy="10287000"/>
          </a:xfrm>
          <a:prstGeom prst="rect">
            <a:avLst/>
          </a:prstGeom>
        </p:spPr>
      </p:pic>
      <p:grpSp>
        <p:nvGrpSpPr>
          <p:cNvPr id="4" name="Group 4"/>
          <p:cNvGrpSpPr/>
          <p:nvPr/>
        </p:nvGrpSpPr>
        <p:grpSpPr>
          <a:xfrm>
            <a:off x="4972665" y="1312023"/>
            <a:ext cx="4909785" cy="3234740"/>
            <a:chOff x="0" y="0"/>
            <a:chExt cx="22312733" cy="14700417"/>
          </a:xfrm>
        </p:grpSpPr>
        <p:sp>
          <p:nvSpPr>
            <p:cNvPr id="5" name="Freeform 5"/>
            <p:cNvSpPr/>
            <p:nvPr/>
          </p:nvSpPr>
          <p:spPr>
            <a:xfrm>
              <a:off x="72390" y="72390"/>
              <a:ext cx="22167953" cy="14555637"/>
            </a:xfrm>
            <a:custGeom>
              <a:avLst/>
              <a:gdLst/>
              <a:ahLst/>
              <a:cxnLst/>
              <a:rect l="l" t="t" r="r" b="b"/>
              <a:pathLst>
                <a:path w="22167953" h="14555637">
                  <a:moveTo>
                    <a:pt x="0" y="0"/>
                  </a:moveTo>
                  <a:lnTo>
                    <a:pt x="22167953" y="0"/>
                  </a:lnTo>
                  <a:lnTo>
                    <a:pt x="22167953" y="14555637"/>
                  </a:lnTo>
                  <a:lnTo>
                    <a:pt x="0" y="14555637"/>
                  </a:lnTo>
                  <a:lnTo>
                    <a:pt x="0" y="0"/>
                  </a:lnTo>
                  <a:close/>
                </a:path>
              </a:pathLst>
            </a:custGeom>
            <a:solidFill>
              <a:srgbClr val="FFFFFF"/>
            </a:solidFill>
          </p:spPr>
        </p:sp>
        <p:sp>
          <p:nvSpPr>
            <p:cNvPr id="6" name="Freeform 6"/>
            <p:cNvSpPr/>
            <p:nvPr/>
          </p:nvSpPr>
          <p:spPr>
            <a:xfrm>
              <a:off x="0" y="0"/>
              <a:ext cx="22312733" cy="14700417"/>
            </a:xfrm>
            <a:custGeom>
              <a:avLst/>
              <a:gdLst/>
              <a:ahLst/>
              <a:cxnLst/>
              <a:rect l="l" t="t" r="r" b="b"/>
              <a:pathLst>
                <a:path w="22312733" h="14700417">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grpSp>
        <p:nvGrpSpPr>
          <p:cNvPr id="7" name="Group 7"/>
          <p:cNvGrpSpPr/>
          <p:nvPr/>
        </p:nvGrpSpPr>
        <p:grpSpPr>
          <a:xfrm>
            <a:off x="5484639" y="2212668"/>
            <a:ext cx="3885836" cy="1343370"/>
            <a:chOff x="0" y="0"/>
            <a:chExt cx="5181114" cy="1791160"/>
          </a:xfrm>
        </p:grpSpPr>
        <p:sp>
          <p:nvSpPr>
            <p:cNvPr id="8" name="TextBox 8"/>
            <p:cNvSpPr txBox="1"/>
            <p:nvPr/>
          </p:nvSpPr>
          <p:spPr>
            <a:xfrm>
              <a:off x="0" y="-38100"/>
              <a:ext cx="5181114" cy="525207"/>
            </a:xfrm>
            <a:prstGeom prst="rect">
              <a:avLst/>
            </a:prstGeom>
          </p:spPr>
          <p:txBody>
            <a:bodyPr lIns="0" tIns="0" rIns="0" bIns="0" rtlCol="0" anchor="t">
              <a:spAutoFit/>
            </a:bodyPr>
            <a:lstStyle/>
            <a:p>
              <a:pPr>
                <a:lnSpc>
                  <a:spcPts val="3383"/>
                </a:lnSpc>
              </a:pPr>
              <a:r>
                <a:rPr lang="en-US" sz="2416" spc="265">
                  <a:solidFill>
                    <a:srgbClr val="241D27"/>
                  </a:solidFill>
                  <a:latin typeface="Space Mono"/>
                </a:rPr>
                <a:t>ALISHA PARVEEN</a:t>
              </a:r>
            </a:p>
          </p:txBody>
        </p:sp>
        <p:sp>
          <p:nvSpPr>
            <p:cNvPr id="9" name="TextBox 9"/>
            <p:cNvSpPr txBox="1"/>
            <p:nvPr/>
          </p:nvSpPr>
          <p:spPr>
            <a:xfrm>
              <a:off x="0" y="821339"/>
              <a:ext cx="5181114" cy="969822"/>
            </a:xfrm>
            <a:prstGeom prst="rect">
              <a:avLst/>
            </a:prstGeom>
          </p:spPr>
          <p:txBody>
            <a:bodyPr lIns="0" tIns="0" rIns="0" bIns="0" rtlCol="0" anchor="t">
              <a:spAutoFit/>
            </a:bodyPr>
            <a:lstStyle/>
            <a:p>
              <a:pPr>
                <a:lnSpc>
                  <a:spcPts val="3051"/>
                </a:lnSpc>
              </a:pPr>
              <a:r>
                <a:rPr lang="en-US" sz="2034" spc="20">
                  <a:solidFill>
                    <a:srgbClr val="241D27"/>
                  </a:solidFill>
                  <a:latin typeface="Space Mono"/>
                </a:rPr>
                <a:t>Front End</a:t>
              </a:r>
            </a:p>
            <a:p>
              <a:pPr>
                <a:lnSpc>
                  <a:spcPts val="3051"/>
                </a:lnSpc>
              </a:pPr>
              <a:r>
                <a:rPr lang="en-US" sz="2034" spc="20">
                  <a:solidFill>
                    <a:srgbClr val="241D27"/>
                  </a:solidFill>
                  <a:latin typeface="Space Mono"/>
                </a:rPr>
                <a:t>Documentation</a:t>
              </a:r>
            </a:p>
          </p:txBody>
        </p:sp>
      </p:grpSp>
      <p:grpSp>
        <p:nvGrpSpPr>
          <p:cNvPr id="10" name="Group 10"/>
          <p:cNvGrpSpPr/>
          <p:nvPr/>
        </p:nvGrpSpPr>
        <p:grpSpPr>
          <a:xfrm>
            <a:off x="12427763" y="1312023"/>
            <a:ext cx="4909785" cy="3234740"/>
            <a:chOff x="0" y="0"/>
            <a:chExt cx="22312733" cy="14700417"/>
          </a:xfrm>
        </p:grpSpPr>
        <p:sp>
          <p:nvSpPr>
            <p:cNvPr id="11" name="Freeform 11"/>
            <p:cNvSpPr/>
            <p:nvPr/>
          </p:nvSpPr>
          <p:spPr>
            <a:xfrm>
              <a:off x="72390" y="72390"/>
              <a:ext cx="22167953" cy="14555637"/>
            </a:xfrm>
            <a:custGeom>
              <a:avLst/>
              <a:gdLst/>
              <a:ahLst/>
              <a:cxnLst/>
              <a:rect l="l" t="t" r="r" b="b"/>
              <a:pathLst>
                <a:path w="22167953" h="14555637">
                  <a:moveTo>
                    <a:pt x="0" y="0"/>
                  </a:moveTo>
                  <a:lnTo>
                    <a:pt x="22167953" y="0"/>
                  </a:lnTo>
                  <a:lnTo>
                    <a:pt x="22167953" y="14555637"/>
                  </a:lnTo>
                  <a:lnTo>
                    <a:pt x="0" y="14555637"/>
                  </a:lnTo>
                  <a:lnTo>
                    <a:pt x="0" y="0"/>
                  </a:lnTo>
                  <a:close/>
                </a:path>
              </a:pathLst>
            </a:custGeom>
            <a:solidFill>
              <a:srgbClr val="FFFFFF"/>
            </a:solidFill>
          </p:spPr>
        </p:sp>
        <p:sp>
          <p:nvSpPr>
            <p:cNvPr id="12" name="Freeform 12"/>
            <p:cNvSpPr/>
            <p:nvPr/>
          </p:nvSpPr>
          <p:spPr>
            <a:xfrm>
              <a:off x="0" y="0"/>
              <a:ext cx="22312733" cy="14700417"/>
            </a:xfrm>
            <a:custGeom>
              <a:avLst/>
              <a:gdLst/>
              <a:ahLst/>
              <a:cxnLst/>
              <a:rect l="l" t="t" r="r" b="b"/>
              <a:pathLst>
                <a:path w="22312733" h="14700417">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grpSp>
        <p:nvGrpSpPr>
          <p:cNvPr id="13" name="Group 13"/>
          <p:cNvGrpSpPr/>
          <p:nvPr/>
        </p:nvGrpSpPr>
        <p:grpSpPr>
          <a:xfrm>
            <a:off x="12939737" y="2212668"/>
            <a:ext cx="3885836" cy="1448085"/>
            <a:chOff x="0" y="0"/>
            <a:chExt cx="5181114" cy="1930780"/>
          </a:xfrm>
        </p:grpSpPr>
        <p:sp>
          <p:nvSpPr>
            <p:cNvPr id="14" name="TextBox 14"/>
            <p:cNvSpPr txBox="1"/>
            <p:nvPr/>
          </p:nvSpPr>
          <p:spPr>
            <a:xfrm>
              <a:off x="0" y="-47625"/>
              <a:ext cx="5181114" cy="620021"/>
            </a:xfrm>
            <a:prstGeom prst="rect">
              <a:avLst/>
            </a:prstGeom>
          </p:spPr>
          <p:txBody>
            <a:bodyPr lIns="0" tIns="0" rIns="0" bIns="0" rtlCol="0" anchor="t">
              <a:spAutoFit/>
            </a:bodyPr>
            <a:lstStyle/>
            <a:p>
              <a:pPr>
                <a:lnSpc>
                  <a:spcPts val="3943"/>
                </a:lnSpc>
              </a:pPr>
              <a:r>
                <a:rPr lang="en-US" sz="2816" spc="309">
                  <a:solidFill>
                    <a:srgbClr val="241D27"/>
                  </a:solidFill>
                  <a:latin typeface="Space Mono"/>
                </a:rPr>
                <a:t>HARSHIT DIXIT</a:t>
              </a:r>
            </a:p>
          </p:txBody>
        </p:sp>
        <p:sp>
          <p:nvSpPr>
            <p:cNvPr id="15" name="TextBox 15"/>
            <p:cNvSpPr txBox="1"/>
            <p:nvPr/>
          </p:nvSpPr>
          <p:spPr>
            <a:xfrm>
              <a:off x="0" y="897102"/>
              <a:ext cx="5181114" cy="1033677"/>
            </a:xfrm>
            <a:prstGeom prst="rect">
              <a:avLst/>
            </a:prstGeom>
          </p:spPr>
          <p:txBody>
            <a:bodyPr lIns="0" tIns="0" rIns="0" bIns="0" rtlCol="0" anchor="t">
              <a:spAutoFit/>
            </a:bodyPr>
            <a:lstStyle/>
            <a:p>
              <a:pPr>
                <a:lnSpc>
                  <a:spcPts val="3201"/>
                </a:lnSpc>
              </a:pPr>
              <a:r>
                <a:rPr lang="en-US" sz="2134" spc="21">
                  <a:solidFill>
                    <a:srgbClr val="241D27"/>
                  </a:solidFill>
                  <a:latin typeface="Space Mono"/>
                </a:rPr>
                <a:t>Front End</a:t>
              </a:r>
            </a:p>
            <a:p>
              <a:pPr>
                <a:lnSpc>
                  <a:spcPts val="3201"/>
                </a:lnSpc>
              </a:pPr>
              <a:r>
                <a:rPr lang="en-US" sz="2134" spc="21">
                  <a:solidFill>
                    <a:srgbClr val="241D27"/>
                  </a:solidFill>
                  <a:latin typeface="Space Mono"/>
                </a:rPr>
                <a:t>Documentation</a:t>
              </a:r>
            </a:p>
          </p:txBody>
        </p:sp>
      </p:grpSp>
      <p:grpSp>
        <p:nvGrpSpPr>
          <p:cNvPr id="16" name="Group 16"/>
          <p:cNvGrpSpPr/>
          <p:nvPr/>
        </p:nvGrpSpPr>
        <p:grpSpPr>
          <a:xfrm>
            <a:off x="12427763" y="5794051"/>
            <a:ext cx="4909785" cy="3234740"/>
            <a:chOff x="0" y="0"/>
            <a:chExt cx="22312733" cy="14700417"/>
          </a:xfrm>
        </p:grpSpPr>
        <p:sp>
          <p:nvSpPr>
            <p:cNvPr id="17" name="Freeform 17"/>
            <p:cNvSpPr/>
            <p:nvPr/>
          </p:nvSpPr>
          <p:spPr>
            <a:xfrm>
              <a:off x="72390" y="72390"/>
              <a:ext cx="22167953" cy="14555637"/>
            </a:xfrm>
            <a:custGeom>
              <a:avLst/>
              <a:gdLst/>
              <a:ahLst/>
              <a:cxnLst/>
              <a:rect l="l" t="t" r="r" b="b"/>
              <a:pathLst>
                <a:path w="22167953" h="14555637">
                  <a:moveTo>
                    <a:pt x="0" y="0"/>
                  </a:moveTo>
                  <a:lnTo>
                    <a:pt x="22167953" y="0"/>
                  </a:lnTo>
                  <a:lnTo>
                    <a:pt x="22167953" y="14555637"/>
                  </a:lnTo>
                  <a:lnTo>
                    <a:pt x="0" y="14555637"/>
                  </a:lnTo>
                  <a:lnTo>
                    <a:pt x="0" y="0"/>
                  </a:lnTo>
                  <a:close/>
                </a:path>
              </a:pathLst>
            </a:custGeom>
            <a:solidFill>
              <a:srgbClr val="FFFFFF"/>
            </a:solidFill>
          </p:spPr>
        </p:sp>
        <p:sp>
          <p:nvSpPr>
            <p:cNvPr id="18" name="Freeform 18"/>
            <p:cNvSpPr/>
            <p:nvPr/>
          </p:nvSpPr>
          <p:spPr>
            <a:xfrm>
              <a:off x="0" y="0"/>
              <a:ext cx="22312733" cy="14700417"/>
            </a:xfrm>
            <a:custGeom>
              <a:avLst/>
              <a:gdLst/>
              <a:ahLst/>
              <a:cxnLst/>
              <a:rect l="l" t="t" r="r" b="b"/>
              <a:pathLst>
                <a:path w="22312733" h="14700417">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grpSp>
        <p:nvGrpSpPr>
          <p:cNvPr id="19" name="Group 19"/>
          <p:cNvGrpSpPr/>
          <p:nvPr/>
        </p:nvGrpSpPr>
        <p:grpSpPr>
          <a:xfrm>
            <a:off x="4972665" y="5794051"/>
            <a:ext cx="4909785" cy="3234740"/>
            <a:chOff x="0" y="0"/>
            <a:chExt cx="22312733" cy="14700417"/>
          </a:xfrm>
        </p:grpSpPr>
        <p:sp>
          <p:nvSpPr>
            <p:cNvPr id="20" name="Freeform 20"/>
            <p:cNvSpPr/>
            <p:nvPr/>
          </p:nvSpPr>
          <p:spPr>
            <a:xfrm>
              <a:off x="72390" y="72390"/>
              <a:ext cx="22167953" cy="14555637"/>
            </a:xfrm>
            <a:custGeom>
              <a:avLst/>
              <a:gdLst/>
              <a:ahLst/>
              <a:cxnLst/>
              <a:rect l="l" t="t" r="r" b="b"/>
              <a:pathLst>
                <a:path w="22167953" h="14555637">
                  <a:moveTo>
                    <a:pt x="0" y="0"/>
                  </a:moveTo>
                  <a:lnTo>
                    <a:pt x="22167953" y="0"/>
                  </a:lnTo>
                  <a:lnTo>
                    <a:pt x="22167953" y="14555637"/>
                  </a:lnTo>
                  <a:lnTo>
                    <a:pt x="0" y="14555637"/>
                  </a:lnTo>
                  <a:lnTo>
                    <a:pt x="0" y="0"/>
                  </a:lnTo>
                  <a:close/>
                </a:path>
              </a:pathLst>
            </a:custGeom>
            <a:solidFill>
              <a:srgbClr val="FFFFFF"/>
            </a:solidFill>
          </p:spPr>
        </p:sp>
        <p:sp>
          <p:nvSpPr>
            <p:cNvPr id="21" name="Freeform 21"/>
            <p:cNvSpPr/>
            <p:nvPr/>
          </p:nvSpPr>
          <p:spPr>
            <a:xfrm>
              <a:off x="0" y="0"/>
              <a:ext cx="22312733" cy="14700417"/>
            </a:xfrm>
            <a:custGeom>
              <a:avLst/>
              <a:gdLst/>
              <a:ahLst/>
              <a:cxnLst/>
              <a:rect l="l" t="t" r="r" b="b"/>
              <a:pathLst>
                <a:path w="22312733" h="14700417">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grpSp>
        <p:nvGrpSpPr>
          <p:cNvPr id="22" name="Group 22"/>
          <p:cNvGrpSpPr/>
          <p:nvPr/>
        </p:nvGrpSpPr>
        <p:grpSpPr>
          <a:xfrm>
            <a:off x="8929497" y="3763084"/>
            <a:ext cx="4272153" cy="2814646"/>
            <a:chOff x="0" y="0"/>
            <a:chExt cx="22312733" cy="14700417"/>
          </a:xfrm>
        </p:grpSpPr>
        <p:sp>
          <p:nvSpPr>
            <p:cNvPr id="23" name="Freeform 23"/>
            <p:cNvSpPr/>
            <p:nvPr/>
          </p:nvSpPr>
          <p:spPr>
            <a:xfrm>
              <a:off x="72390" y="72390"/>
              <a:ext cx="22167953" cy="14555637"/>
            </a:xfrm>
            <a:custGeom>
              <a:avLst/>
              <a:gdLst/>
              <a:ahLst/>
              <a:cxnLst/>
              <a:rect l="l" t="t" r="r" b="b"/>
              <a:pathLst>
                <a:path w="22167953" h="14555637">
                  <a:moveTo>
                    <a:pt x="0" y="0"/>
                  </a:moveTo>
                  <a:lnTo>
                    <a:pt x="22167953" y="0"/>
                  </a:lnTo>
                  <a:lnTo>
                    <a:pt x="22167953" y="14555637"/>
                  </a:lnTo>
                  <a:lnTo>
                    <a:pt x="0" y="14555637"/>
                  </a:lnTo>
                  <a:lnTo>
                    <a:pt x="0" y="0"/>
                  </a:lnTo>
                  <a:close/>
                </a:path>
              </a:pathLst>
            </a:custGeom>
            <a:solidFill>
              <a:srgbClr val="FFFFFF"/>
            </a:solidFill>
          </p:spPr>
        </p:sp>
        <p:sp>
          <p:nvSpPr>
            <p:cNvPr id="24" name="Freeform 24"/>
            <p:cNvSpPr/>
            <p:nvPr/>
          </p:nvSpPr>
          <p:spPr>
            <a:xfrm>
              <a:off x="0" y="0"/>
              <a:ext cx="22312733" cy="14700417"/>
            </a:xfrm>
            <a:custGeom>
              <a:avLst/>
              <a:gdLst/>
              <a:ahLst/>
              <a:cxnLst/>
              <a:rect l="l" t="t" r="r" b="b"/>
              <a:pathLst>
                <a:path w="22312733" h="14700417">
                  <a:moveTo>
                    <a:pt x="22167952" y="14555637"/>
                  </a:moveTo>
                  <a:lnTo>
                    <a:pt x="22312733" y="14555637"/>
                  </a:lnTo>
                  <a:lnTo>
                    <a:pt x="22312733" y="14700417"/>
                  </a:lnTo>
                  <a:lnTo>
                    <a:pt x="22167952" y="14700417"/>
                  </a:lnTo>
                  <a:lnTo>
                    <a:pt x="22167952" y="14555637"/>
                  </a:lnTo>
                  <a:close/>
                  <a:moveTo>
                    <a:pt x="0" y="144780"/>
                  </a:moveTo>
                  <a:lnTo>
                    <a:pt x="144780" y="144780"/>
                  </a:lnTo>
                  <a:lnTo>
                    <a:pt x="144780" y="14555637"/>
                  </a:lnTo>
                  <a:lnTo>
                    <a:pt x="0" y="14555637"/>
                  </a:lnTo>
                  <a:lnTo>
                    <a:pt x="0" y="144780"/>
                  </a:lnTo>
                  <a:close/>
                  <a:moveTo>
                    <a:pt x="0" y="14555637"/>
                  </a:moveTo>
                  <a:lnTo>
                    <a:pt x="144780" y="14555637"/>
                  </a:lnTo>
                  <a:lnTo>
                    <a:pt x="144780" y="14700417"/>
                  </a:lnTo>
                  <a:lnTo>
                    <a:pt x="0" y="14700417"/>
                  </a:lnTo>
                  <a:lnTo>
                    <a:pt x="0" y="14555637"/>
                  </a:lnTo>
                  <a:close/>
                  <a:moveTo>
                    <a:pt x="22167952" y="144780"/>
                  </a:moveTo>
                  <a:lnTo>
                    <a:pt x="22312733" y="144780"/>
                  </a:lnTo>
                  <a:lnTo>
                    <a:pt x="22312733" y="14555637"/>
                  </a:lnTo>
                  <a:lnTo>
                    <a:pt x="22167952" y="14555637"/>
                  </a:lnTo>
                  <a:lnTo>
                    <a:pt x="22167952" y="144780"/>
                  </a:lnTo>
                  <a:close/>
                  <a:moveTo>
                    <a:pt x="144780" y="14555637"/>
                  </a:moveTo>
                  <a:lnTo>
                    <a:pt x="22167952" y="14555637"/>
                  </a:lnTo>
                  <a:lnTo>
                    <a:pt x="22167952" y="14700417"/>
                  </a:lnTo>
                  <a:lnTo>
                    <a:pt x="144780" y="14700417"/>
                  </a:lnTo>
                  <a:lnTo>
                    <a:pt x="144780" y="14555637"/>
                  </a:lnTo>
                  <a:close/>
                  <a:moveTo>
                    <a:pt x="22167952" y="0"/>
                  </a:moveTo>
                  <a:lnTo>
                    <a:pt x="22312733" y="0"/>
                  </a:lnTo>
                  <a:lnTo>
                    <a:pt x="22312733" y="144780"/>
                  </a:lnTo>
                  <a:lnTo>
                    <a:pt x="22167952" y="144780"/>
                  </a:lnTo>
                  <a:lnTo>
                    <a:pt x="22167952" y="0"/>
                  </a:lnTo>
                  <a:close/>
                  <a:moveTo>
                    <a:pt x="0" y="0"/>
                  </a:moveTo>
                  <a:lnTo>
                    <a:pt x="144780" y="0"/>
                  </a:lnTo>
                  <a:lnTo>
                    <a:pt x="144780" y="144780"/>
                  </a:lnTo>
                  <a:lnTo>
                    <a:pt x="0" y="144780"/>
                  </a:lnTo>
                  <a:lnTo>
                    <a:pt x="0" y="0"/>
                  </a:lnTo>
                  <a:close/>
                  <a:moveTo>
                    <a:pt x="144780" y="0"/>
                  </a:moveTo>
                  <a:lnTo>
                    <a:pt x="22167952" y="0"/>
                  </a:lnTo>
                  <a:lnTo>
                    <a:pt x="22167952" y="144780"/>
                  </a:lnTo>
                  <a:lnTo>
                    <a:pt x="144780" y="144780"/>
                  </a:lnTo>
                  <a:lnTo>
                    <a:pt x="144780" y="0"/>
                  </a:lnTo>
                  <a:close/>
                </a:path>
              </a:pathLst>
            </a:custGeom>
            <a:solidFill>
              <a:srgbClr val="241D27"/>
            </a:solidFill>
          </p:spPr>
        </p:sp>
      </p:grpSp>
      <p:grpSp>
        <p:nvGrpSpPr>
          <p:cNvPr id="25" name="Group 25"/>
          <p:cNvGrpSpPr/>
          <p:nvPr/>
        </p:nvGrpSpPr>
        <p:grpSpPr>
          <a:xfrm>
            <a:off x="9374982" y="4546763"/>
            <a:ext cx="3381184" cy="1716452"/>
            <a:chOff x="0" y="0"/>
            <a:chExt cx="4508245" cy="2288603"/>
          </a:xfrm>
        </p:grpSpPr>
        <p:sp>
          <p:nvSpPr>
            <p:cNvPr id="26" name="TextBox 26"/>
            <p:cNvSpPr txBox="1"/>
            <p:nvPr/>
          </p:nvSpPr>
          <p:spPr>
            <a:xfrm>
              <a:off x="0" y="-47625"/>
              <a:ext cx="4508245" cy="545684"/>
            </a:xfrm>
            <a:prstGeom prst="rect">
              <a:avLst/>
            </a:prstGeom>
          </p:spPr>
          <p:txBody>
            <a:bodyPr lIns="0" tIns="0" rIns="0" bIns="0" rtlCol="0" anchor="t">
              <a:spAutoFit/>
            </a:bodyPr>
            <a:lstStyle/>
            <a:p>
              <a:pPr>
                <a:lnSpc>
                  <a:spcPts val="3431"/>
                </a:lnSpc>
              </a:pPr>
              <a:r>
                <a:rPr lang="en-US" sz="2451" spc="269">
                  <a:solidFill>
                    <a:srgbClr val="241D27"/>
                  </a:solidFill>
                  <a:latin typeface="Space Mono"/>
                </a:rPr>
                <a:t>SATYAM SETH</a:t>
              </a:r>
            </a:p>
          </p:txBody>
        </p:sp>
        <p:sp>
          <p:nvSpPr>
            <p:cNvPr id="27" name="TextBox 27"/>
            <p:cNvSpPr txBox="1"/>
            <p:nvPr/>
          </p:nvSpPr>
          <p:spPr>
            <a:xfrm>
              <a:off x="0" y="790987"/>
              <a:ext cx="4508245" cy="1497616"/>
            </a:xfrm>
            <a:prstGeom prst="rect">
              <a:avLst/>
            </a:prstGeom>
          </p:spPr>
          <p:txBody>
            <a:bodyPr lIns="0" tIns="0" rIns="0" bIns="0" rtlCol="0" anchor="t">
              <a:spAutoFit/>
            </a:bodyPr>
            <a:lstStyle/>
            <a:p>
              <a:pPr>
                <a:lnSpc>
                  <a:spcPts val="3085"/>
                </a:lnSpc>
              </a:pPr>
              <a:r>
                <a:rPr lang="en-US" sz="2056" spc="20">
                  <a:solidFill>
                    <a:srgbClr val="241D27"/>
                  </a:solidFill>
                  <a:latin typeface="Space Mono"/>
                </a:rPr>
                <a:t>Data collection</a:t>
              </a:r>
            </a:p>
            <a:p>
              <a:pPr>
                <a:lnSpc>
                  <a:spcPts val="3085"/>
                </a:lnSpc>
              </a:pPr>
              <a:r>
                <a:rPr lang="en-US" sz="2056" spc="20">
                  <a:solidFill>
                    <a:srgbClr val="241D27"/>
                  </a:solidFill>
                  <a:latin typeface="Space Mono"/>
                </a:rPr>
                <a:t>API</a:t>
              </a:r>
            </a:p>
            <a:p>
              <a:pPr>
                <a:lnSpc>
                  <a:spcPts val="3085"/>
                </a:lnSpc>
              </a:pPr>
              <a:r>
                <a:rPr lang="en-US" sz="2056" spc="20">
                  <a:solidFill>
                    <a:srgbClr val="241D27"/>
                  </a:solidFill>
                  <a:latin typeface="Space Mono"/>
                </a:rPr>
                <a:t>Backend</a:t>
              </a:r>
            </a:p>
          </p:txBody>
        </p:sp>
      </p:grpSp>
      <p:grpSp>
        <p:nvGrpSpPr>
          <p:cNvPr id="28" name="Group 28"/>
          <p:cNvGrpSpPr/>
          <p:nvPr/>
        </p:nvGrpSpPr>
        <p:grpSpPr>
          <a:xfrm>
            <a:off x="12939737" y="6646832"/>
            <a:ext cx="3885836" cy="1044806"/>
            <a:chOff x="0" y="0"/>
            <a:chExt cx="5181114" cy="1393074"/>
          </a:xfrm>
        </p:grpSpPr>
        <p:sp>
          <p:nvSpPr>
            <p:cNvPr id="29" name="TextBox 29"/>
            <p:cNvSpPr txBox="1"/>
            <p:nvPr/>
          </p:nvSpPr>
          <p:spPr>
            <a:xfrm>
              <a:off x="0" y="-47625"/>
              <a:ext cx="5181114" cy="620021"/>
            </a:xfrm>
            <a:prstGeom prst="rect">
              <a:avLst/>
            </a:prstGeom>
          </p:spPr>
          <p:txBody>
            <a:bodyPr lIns="0" tIns="0" rIns="0" bIns="0" rtlCol="0" anchor="t">
              <a:spAutoFit/>
            </a:bodyPr>
            <a:lstStyle/>
            <a:p>
              <a:pPr>
                <a:lnSpc>
                  <a:spcPts val="3943"/>
                </a:lnSpc>
              </a:pPr>
              <a:r>
                <a:rPr lang="en-US" sz="2816" spc="309">
                  <a:solidFill>
                    <a:srgbClr val="241D27"/>
                  </a:solidFill>
                  <a:latin typeface="Space Mono"/>
                </a:rPr>
                <a:t>ABHISHEK KUMAR</a:t>
              </a:r>
            </a:p>
          </p:txBody>
        </p:sp>
        <p:sp>
          <p:nvSpPr>
            <p:cNvPr id="30" name="TextBox 30"/>
            <p:cNvSpPr txBox="1"/>
            <p:nvPr/>
          </p:nvSpPr>
          <p:spPr>
            <a:xfrm>
              <a:off x="0" y="897102"/>
              <a:ext cx="5181114" cy="495972"/>
            </a:xfrm>
            <a:prstGeom prst="rect">
              <a:avLst/>
            </a:prstGeom>
          </p:spPr>
          <p:txBody>
            <a:bodyPr lIns="0" tIns="0" rIns="0" bIns="0" rtlCol="0" anchor="t">
              <a:spAutoFit/>
            </a:bodyPr>
            <a:lstStyle/>
            <a:p>
              <a:pPr>
                <a:lnSpc>
                  <a:spcPts val="3201"/>
                </a:lnSpc>
              </a:pPr>
              <a:r>
                <a:rPr lang="en-US" sz="2134" spc="21">
                  <a:solidFill>
                    <a:srgbClr val="241D27"/>
                  </a:solidFill>
                  <a:latin typeface="Space Mono"/>
                </a:rPr>
                <a:t>Front End</a:t>
              </a:r>
            </a:p>
          </p:txBody>
        </p:sp>
      </p:grpSp>
      <p:grpSp>
        <p:nvGrpSpPr>
          <p:cNvPr id="31" name="Group 31"/>
          <p:cNvGrpSpPr/>
          <p:nvPr/>
        </p:nvGrpSpPr>
        <p:grpSpPr>
          <a:xfrm>
            <a:off x="5484639" y="6598967"/>
            <a:ext cx="3885836" cy="1044806"/>
            <a:chOff x="0" y="0"/>
            <a:chExt cx="5181114" cy="1393074"/>
          </a:xfrm>
        </p:grpSpPr>
        <p:sp>
          <p:nvSpPr>
            <p:cNvPr id="32" name="TextBox 32"/>
            <p:cNvSpPr txBox="1"/>
            <p:nvPr/>
          </p:nvSpPr>
          <p:spPr>
            <a:xfrm>
              <a:off x="0" y="-47625"/>
              <a:ext cx="5181114" cy="620021"/>
            </a:xfrm>
            <a:prstGeom prst="rect">
              <a:avLst/>
            </a:prstGeom>
          </p:spPr>
          <p:txBody>
            <a:bodyPr lIns="0" tIns="0" rIns="0" bIns="0" rtlCol="0" anchor="t">
              <a:spAutoFit/>
            </a:bodyPr>
            <a:lstStyle/>
            <a:p>
              <a:pPr>
                <a:lnSpc>
                  <a:spcPts val="3943"/>
                </a:lnSpc>
              </a:pPr>
              <a:r>
                <a:rPr lang="en-US" sz="2816" spc="309">
                  <a:solidFill>
                    <a:srgbClr val="241D27"/>
                  </a:solidFill>
                  <a:latin typeface="Space Mono"/>
                </a:rPr>
                <a:t>ANKIT GUPTA</a:t>
              </a:r>
            </a:p>
          </p:txBody>
        </p:sp>
        <p:sp>
          <p:nvSpPr>
            <p:cNvPr id="33" name="TextBox 33"/>
            <p:cNvSpPr txBox="1"/>
            <p:nvPr/>
          </p:nvSpPr>
          <p:spPr>
            <a:xfrm>
              <a:off x="0" y="897102"/>
              <a:ext cx="5181114" cy="495972"/>
            </a:xfrm>
            <a:prstGeom prst="rect">
              <a:avLst/>
            </a:prstGeom>
          </p:spPr>
          <p:txBody>
            <a:bodyPr lIns="0" tIns="0" rIns="0" bIns="0" rtlCol="0" anchor="t">
              <a:spAutoFit/>
            </a:bodyPr>
            <a:lstStyle/>
            <a:p>
              <a:pPr>
                <a:lnSpc>
                  <a:spcPts val="3201"/>
                </a:lnSpc>
              </a:pPr>
              <a:r>
                <a:rPr lang="en-US" sz="2134" spc="21">
                  <a:solidFill>
                    <a:srgbClr val="241D27"/>
                  </a:solidFill>
                  <a:latin typeface="Space Mono"/>
                </a:rPr>
                <a:t>Data processing</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1028700" y="1028700"/>
            <a:ext cx="16230600" cy="2367294"/>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1590650" y="1640847"/>
            <a:ext cx="13007490" cy="114300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Presentation Overview</a:t>
            </a:r>
          </a:p>
        </p:txBody>
      </p:sp>
      <p:sp>
        <p:nvSpPr>
          <p:cNvPr id="7" name="AutoShape 7"/>
          <p:cNvSpPr/>
          <p:nvPr/>
        </p:nvSpPr>
        <p:spPr>
          <a:xfrm>
            <a:off x="15177151" y="1028700"/>
            <a:ext cx="2082149" cy="2367294"/>
          </a:xfrm>
          <a:prstGeom prst="rect">
            <a:avLst/>
          </a:prstGeom>
          <a:solidFill>
            <a:srgbClr val="241D27"/>
          </a:solidFill>
        </p:spPr>
      </p:sp>
      <p:sp>
        <p:nvSpPr>
          <p:cNvPr id="8" name="TextBox 8"/>
          <p:cNvSpPr txBox="1"/>
          <p:nvPr/>
        </p:nvSpPr>
        <p:spPr>
          <a:xfrm>
            <a:off x="15717706" y="1902784"/>
            <a:ext cx="1001039" cy="609600"/>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02</a:t>
            </a:r>
          </a:p>
        </p:txBody>
      </p:sp>
      <p:grpSp>
        <p:nvGrpSpPr>
          <p:cNvPr id="9" name="Group 9"/>
          <p:cNvGrpSpPr/>
          <p:nvPr/>
        </p:nvGrpSpPr>
        <p:grpSpPr>
          <a:xfrm>
            <a:off x="1028700" y="3373134"/>
            <a:ext cx="1873746" cy="5885166"/>
            <a:chOff x="0" y="0"/>
            <a:chExt cx="3820194" cy="11998681"/>
          </a:xfrm>
        </p:grpSpPr>
        <p:sp>
          <p:nvSpPr>
            <p:cNvPr id="10" name="Freeform 10"/>
            <p:cNvSpPr/>
            <p:nvPr/>
          </p:nvSpPr>
          <p:spPr>
            <a:xfrm>
              <a:off x="0" y="0"/>
              <a:ext cx="3820194" cy="11998681"/>
            </a:xfrm>
            <a:custGeom>
              <a:avLst/>
              <a:gdLst/>
              <a:ahLst/>
              <a:cxnLst/>
              <a:rect l="l" t="t" r="r" b="b"/>
              <a:pathLst>
                <a:path w="3820194" h="11998681">
                  <a:moveTo>
                    <a:pt x="0" y="0"/>
                  </a:moveTo>
                  <a:lnTo>
                    <a:pt x="0" y="11998681"/>
                  </a:lnTo>
                  <a:lnTo>
                    <a:pt x="3820194" y="11998681"/>
                  </a:lnTo>
                  <a:lnTo>
                    <a:pt x="3820194" y="0"/>
                  </a:lnTo>
                  <a:lnTo>
                    <a:pt x="0" y="0"/>
                  </a:lnTo>
                  <a:close/>
                  <a:moveTo>
                    <a:pt x="3759234" y="11937721"/>
                  </a:moveTo>
                  <a:lnTo>
                    <a:pt x="59690" y="11937721"/>
                  </a:lnTo>
                  <a:lnTo>
                    <a:pt x="59690" y="59690"/>
                  </a:lnTo>
                  <a:lnTo>
                    <a:pt x="3759234" y="59690"/>
                  </a:lnTo>
                  <a:lnTo>
                    <a:pt x="3759234" y="11937721"/>
                  </a:lnTo>
                  <a:close/>
                </a:path>
              </a:pathLst>
            </a:custGeom>
            <a:solidFill>
              <a:srgbClr val="241D27"/>
            </a:solidFill>
          </p:spPr>
        </p:sp>
      </p:grpSp>
      <p:sp>
        <p:nvSpPr>
          <p:cNvPr id="11" name="AutoShape 11"/>
          <p:cNvSpPr/>
          <p:nvPr/>
        </p:nvSpPr>
        <p:spPr>
          <a:xfrm>
            <a:off x="1028700" y="3395994"/>
            <a:ext cx="1873746" cy="5862306"/>
          </a:xfrm>
          <a:prstGeom prst="rect">
            <a:avLst/>
          </a:prstGeom>
          <a:solidFill>
            <a:srgbClr val="241D27">
              <a:alpha val="9804"/>
            </a:srgbClr>
          </a:solidFill>
        </p:spPr>
      </p:sp>
      <p:sp>
        <p:nvSpPr>
          <p:cNvPr id="12" name="TextBox 12"/>
          <p:cNvSpPr txBox="1"/>
          <p:nvPr/>
        </p:nvSpPr>
        <p:spPr>
          <a:xfrm rot="5400000">
            <a:off x="-282365" y="5978841"/>
            <a:ext cx="4495875" cy="571500"/>
          </a:xfrm>
          <a:prstGeom prst="rect">
            <a:avLst/>
          </a:prstGeom>
        </p:spPr>
        <p:txBody>
          <a:bodyPr lIns="0" tIns="0" rIns="0" bIns="0" rtlCol="0" anchor="t">
            <a:spAutoFit/>
          </a:bodyPr>
          <a:lstStyle/>
          <a:p>
            <a:pPr>
              <a:lnSpc>
                <a:spcPts val="4560"/>
              </a:lnSpc>
            </a:pPr>
            <a:r>
              <a:rPr lang="en-US" sz="3800" spc="380">
                <a:solidFill>
                  <a:srgbClr val="241D27"/>
                </a:solidFill>
                <a:latin typeface="Space Mono Bold"/>
              </a:rPr>
              <a:t>KEY TOPICS</a:t>
            </a:r>
          </a:p>
        </p:txBody>
      </p:sp>
      <p:sp>
        <p:nvSpPr>
          <p:cNvPr id="13" name="TextBox 13"/>
          <p:cNvSpPr txBox="1"/>
          <p:nvPr/>
        </p:nvSpPr>
        <p:spPr>
          <a:xfrm>
            <a:off x="3648089" y="3921404"/>
            <a:ext cx="10189075" cy="3981450"/>
          </a:xfrm>
          <a:prstGeom prst="rect">
            <a:avLst/>
          </a:prstGeom>
        </p:spPr>
        <p:txBody>
          <a:bodyPr lIns="0" tIns="0" rIns="0" bIns="0" rtlCol="0" anchor="t">
            <a:spAutoFit/>
          </a:bodyPr>
          <a:lstStyle/>
          <a:p>
            <a:pPr>
              <a:lnSpc>
                <a:spcPts val="4500"/>
              </a:lnSpc>
            </a:pPr>
            <a:r>
              <a:rPr lang="en-US" sz="3000" spc="30">
                <a:solidFill>
                  <a:srgbClr val="241D27"/>
                </a:solidFill>
                <a:latin typeface="Space Mono"/>
              </a:rPr>
              <a:t>Introduction</a:t>
            </a:r>
          </a:p>
          <a:p>
            <a:pPr>
              <a:lnSpc>
                <a:spcPts val="4500"/>
              </a:lnSpc>
            </a:pPr>
            <a:r>
              <a:rPr lang="en-US" sz="3000" spc="30">
                <a:solidFill>
                  <a:srgbClr val="241D27"/>
                </a:solidFill>
                <a:latin typeface="Space Mono"/>
              </a:rPr>
              <a:t>Main Objective</a:t>
            </a:r>
          </a:p>
          <a:p>
            <a:pPr>
              <a:lnSpc>
                <a:spcPts val="4500"/>
              </a:lnSpc>
            </a:pPr>
            <a:r>
              <a:rPr lang="en-US" sz="3000" spc="30">
                <a:solidFill>
                  <a:srgbClr val="241D27"/>
                </a:solidFill>
                <a:latin typeface="Space Mono"/>
              </a:rPr>
              <a:t>Project Analysis</a:t>
            </a:r>
          </a:p>
          <a:p>
            <a:pPr>
              <a:lnSpc>
                <a:spcPts val="4500"/>
              </a:lnSpc>
            </a:pPr>
            <a:r>
              <a:rPr lang="en-US" sz="3000" spc="30">
                <a:solidFill>
                  <a:srgbClr val="241D27"/>
                </a:solidFill>
                <a:latin typeface="Space Mono"/>
              </a:rPr>
              <a:t>Requirements and Specifications</a:t>
            </a:r>
          </a:p>
          <a:p>
            <a:pPr>
              <a:lnSpc>
                <a:spcPts val="4500"/>
              </a:lnSpc>
            </a:pPr>
            <a:r>
              <a:rPr lang="en-US" sz="3000" spc="30">
                <a:solidFill>
                  <a:srgbClr val="241D27"/>
                </a:solidFill>
                <a:latin typeface="Space Mono"/>
              </a:rPr>
              <a:t>Data Analysis</a:t>
            </a:r>
          </a:p>
          <a:p>
            <a:pPr>
              <a:lnSpc>
                <a:spcPts val="4500"/>
              </a:lnSpc>
            </a:pPr>
            <a:r>
              <a:rPr lang="en-US" sz="3000" spc="30">
                <a:solidFill>
                  <a:srgbClr val="241D27"/>
                </a:solidFill>
                <a:latin typeface="Space Mono"/>
              </a:rPr>
              <a:t>Technical Aspects </a:t>
            </a:r>
          </a:p>
          <a:p>
            <a:pPr>
              <a:lnSpc>
                <a:spcPts val="4500"/>
              </a:lnSpc>
            </a:pPr>
            <a:r>
              <a:rPr lang="en-US" sz="3000" spc="30">
                <a:solidFill>
                  <a:srgbClr val="241D27"/>
                </a:solidFill>
                <a:latin typeface="Space Mono"/>
              </a:rPr>
              <a:t>Conclusion</a:t>
            </a:r>
          </a:p>
        </p:txBody>
      </p:sp>
      <p:sp>
        <p:nvSpPr>
          <p:cNvPr id="14" name="TextBox 14"/>
          <p:cNvSpPr txBox="1"/>
          <p:nvPr/>
        </p:nvSpPr>
        <p:spPr>
          <a:xfrm rot="5400000">
            <a:off x="14397715" y="6143874"/>
            <a:ext cx="4323923" cy="413385"/>
          </a:xfrm>
          <a:prstGeom prst="rect">
            <a:avLst/>
          </a:prstGeom>
        </p:spPr>
        <p:txBody>
          <a:bodyPr lIns="0" tIns="0" rIns="0" bIns="0" rtlCol="0" anchor="t">
            <a:spAutoFit/>
          </a:bodyPr>
          <a:lstStyle/>
          <a:p>
            <a:pPr algn="r">
              <a:lnSpc>
                <a:spcPts val="3359"/>
              </a:lnSpc>
            </a:pPr>
            <a:r>
              <a:rPr lang="en-US" sz="2400" spc="144">
                <a:solidFill>
                  <a:srgbClr val="241D27"/>
                </a:solidFill>
                <a:latin typeface="Space Mono"/>
              </a:rPr>
              <a:t>Project Red Mind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grpSp>
        <p:nvGrpSpPr>
          <p:cNvPr id="4" name="Group 4"/>
          <p:cNvGrpSpPr/>
          <p:nvPr/>
        </p:nvGrpSpPr>
        <p:grpSpPr>
          <a:xfrm>
            <a:off x="1028700" y="1028700"/>
            <a:ext cx="16230600" cy="2367294"/>
            <a:chOff x="0" y="0"/>
            <a:chExt cx="33090958" cy="4826440"/>
          </a:xfrm>
        </p:grpSpPr>
        <p:sp>
          <p:nvSpPr>
            <p:cNvPr id="5" name="Freeform 5"/>
            <p:cNvSpPr/>
            <p:nvPr/>
          </p:nvSpPr>
          <p:spPr>
            <a:xfrm>
              <a:off x="0" y="0"/>
              <a:ext cx="33090957" cy="4826440"/>
            </a:xfrm>
            <a:custGeom>
              <a:avLst/>
              <a:gdLst/>
              <a:ahLst/>
              <a:cxnLst/>
              <a:rect l="l" t="t" r="r" b="b"/>
              <a:pathLst>
                <a:path w="33090957" h="4826440">
                  <a:moveTo>
                    <a:pt x="0" y="0"/>
                  </a:moveTo>
                  <a:lnTo>
                    <a:pt x="0" y="4826440"/>
                  </a:lnTo>
                  <a:lnTo>
                    <a:pt x="33090957" y="4826440"/>
                  </a:lnTo>
                  <a:lnTo>
                    <a:pt x="33090957" y="0"/>
                  </a:lnTo>
                  <a:lnTo>
                    <a:pt x="0" y="0"/>
                  </a:lnTo>
                  <a:close/>
                  <a:moveTo>
                    <a:pt x="33029999" y="4765480"/>
                  </a:moveTo>
                  <a:lnTo>
                    <a:pt x="59690" y="4765480"/>
                  </a:lnTo>
                  <a:lnTo>
                    <a:pt x="59690" y="59690"/>
                  </a:lnTo>
                  <a:lnTo>
                    <a:pt x="33029999" y="59690"/>
                  </a:lnTo>
                  <a:lnTo>
                    <a:pt x="33029999" y="4765480"/>
                  </a:lnTo>
                  <a:close/>
                </a:path>
              </a:pathLst>
            </a:custGeom>
            <a:solidFill>
              <a:srgbClr val="241D27"/>
            </a:solidFill>
          </p:spPr>
        </p:sp>
      </p:grpSp>
      <p:sp>
        <p:nvSpPr>
          <p:cNvPr id="6" name="TextBox 6"/>
          <p:cNvSpPr txBox="1"/>
          <p:nvPr/>
        </p:nvSpPr>
        <p:spPr>
          <a:xfrm>
            <a:off x="1759752" y="1640847"/>
            <a:ext cx="12782017" cy="114300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Introduction</a:t>
            </a:r>
          </a:p>
        </p:txBody>
      </p:sp>
      <p:sp>
        <p:nvSpPr>
          <p:cNvPr id="7" name="AutoShape 7"/>
          <p:cNvSpPr/>
          <p:nvPr/>
        </p:nvSpPr>
        <p:spPr>
          <a:xfrm>
            <a:off x="15177151" y="1028700"/>
            <a:ext cx="2082149" cy="2367294"/>
          </a:xfrm>
          <a:prstGeom prst="rect">
            <a:avLst/>
          </a:prstGeom>
          <a:solidFill>
            <a:srgbClr val="241D27"/>
          </a:solidFill>
        </p:spPr>
      </p:sp>
      <p:sp>
        <p:nvSpPr>
          <p:cNvPr id="8" name="TextBox 8"/>
          <p:cNvSpPr txBox="1"/>
          <p:nvPr/>
        </p:nvSpPr>
        <p:spPr>
          <a:xfrm>
            <a:off x="15717706" y="1902784"/>
            <a:ext cx="1001039" cy="609600"/>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03</a:t>
            </a:r>
          </a:p>
        </p:txBody>
      </p:sp>
      <p:pic>
        <p:nvPicPr>
          <p:cNvPr id="9" name="Picture 9"/>
          <p:cNvPicPr>
            <a:picLocks noChangeAspect="1"/>
          </p:cNvPicPr>
          <p:nvPr/>
        </p:nvPicPr>
        <p:blipFill>
          <a:blip r:embed="rId2"/>
          <a:srcRect l="21228" r="21228"/>
          <a:stretch>
            <a:fillRect/>
          </a:stretch>
        </p:blipFill>
        <p:spPr>
          <a:xfrm>
            <a:off x="1056884" y="3395994"/>
            <a:ext cx="5033755" cy="5833731"/>
          </a:xfrm>
          <a:prstGeom prst="rect">
            <a:avLst/>
          </a:prstGeom>
        </p:spPr>
      </p:pic>
      <p:grpSp>
        <p:nvGrpSpPr>
          <p:cNvPr id="10" name="Group 10"/>
          <p:cNvGrpSpPr/>
          <p:nvPr/>
        </p:nvGrpSpPr>
        <p:grpSpPr>
          <a:xfrm>
            <a:off x="6090639" y="3370594"/>
            <a:ext cx="11168661" cy="5887706"/>
            <a:chOff x="0" y="0"/>
            <a:chExt cx="22770674" cy="12003860"/>
          </a:xfrm>
        </p:grpSpPr>
        <p:sp>
          <p:nvSpPr>
            <p:cNvPr id="11" name="Freeform 11"/>
            <p:cNvSpPr/>
            <p:nvPr/>
          </p:nvSpPr>
          <p:spPr>
            <a:xfrm>
              <a:off x="0" y="0"/>
              <a:ext cx="22770674" cy="12003860"/>
            </a:xfrm>
            <a:custGeom>
              <a:avLst/>
              <a:gdLst/>
              <a:ahLst/>
              <a:cxnLst/>
              <a:rect l="l" t="t" r="r" b="b"/>
              <a:pathLst>
                <a:path w="22770674" h="12003860">
                  <a:moveTo>
                    <a:pt x="0" y="0"/>
                  </a:moveTo>
                  <a:lnTo>
                    <a:pt x="0" y="12003860"/>
                  </a:lnTo>
                  <a:lnTo>
                    <a:pt x="22770674" y="12003860"/>
                  </a:lnTo>
                  <a:lnTo>
                    <a:pt x="22770674" y="0"/>
                  </a:lnTo>
                  <a:lnTo>
                    <a:pt x="0" y="0"/>
                  </a:lnTo>
                  <a:close/>
                  <a:moveTo>
                    <a:pt x="22709713" y="11942900"/>
                  </a:moveTo>
                  <a:lnTo>
                    <a:pt x="59690" y="11942900"/>
                  </a:lnTo>
                  <a:lnTo>
                    <a:pt x="59690" y="59690"/>
                  </a:lnTo>
                  <a:lnTo>
                    <a:pt x="22709713" y="59690"/>
                  </a:lnTo>
                  <a:lnTo>
                    <a:pt x="22709713" y="11942900"/>
                  </a:lnTo>
                  <a:close/>
                </a:path>
              </a:pathLst>
            </a:custGeom>
            <a:solidFill>
              <a:srgbClr val="241D27"/>
            </a:solidFill>
          </p:spPr>
        </p:sp>
      </p:grpSp>
      <p:sp>
        <p:nvSpPr>
          <p:cNvPr id="12" name="TextBox 12"/>
          <p:cNvSpPr txBox="1"/>
          <p:nvPr/>
        </p:nvSpPr>
        <p:spPr>
          <a:xfrm>
            <a:off x="6726959" y="6733441"/>
            <a:ext cx="9991786" cy="1668727"/>
          </a:xfrm>
          <a:prstGeom prst="rect">
            <a:avLst/>
          </a:prstGeom>
        </p:spPr>
        <p:txBody>
          <a:bodyPr lIns="0" tIns="0" rIns="0" bIns="0" rtlCol="0" anchor="t">
            <a:spAutoFit/>
          </a:bodyPr>
          <a:lstStyle/>
          <a:p>
            <a:pPr>
              <a:lnSpc>
                <a:spcPts val="4500"/>
              </a:lnSpc>
            </a:pPr>
            <a:r>
              <a:rPr lang="en-US" sz="3000" spc="30" dirty="0">
                <a:solidFill>
                  <a:srgbClr val="241D27"/>
                </a:solidFill>
                <a:latin typeface="Space Mono"/>
              </a:rPr>
              <a:t>This </a:t>
            </a:r>
            <a:r>
              <a:rPr lang="en-US" sz="2800" spc="12" dirty="0">
                <a:solidFill>
                  <a:srgbClr val="241D27"/>
                </a:solidFill>
                <a:latin typeface="Arimo"/>
              </a:rPr>
              <a:t>is to computerize and recommend movies based on genre preferences that are user-friendly, simple, fast, and cost-effective. </a:t>
            </a:r>
          </a:p>
        </p:txBody>
      </p:sp>
      <p:sp>
        <p:nvSpPr>
          <p:cNvPr id="13" name="TextBox 13"/>
          <p:cNvSpPr txBox="1"/>
          <p:nvPr/>
        </p:nvSpPr>
        <p:spPr>
          <a:xfrm>
            <a:off x="6952428" y="4269685"/>
            <a:ext cx="9484471" cy="1143000"/>
          </a:xfrm>
          <a:prstGeom prst="rect">
            <a:avLst/>
          </a:prstGeom>
        </p:spPr>
        <p:txBody>
          <a:bodyPr lIns="0" tIns="0" rIns="0" bIns="0" rtlCol="0" anchor="t">
            <a:spAutoFit/>
          </a:bodyPr>
          <a:lstStyle/>
          <a:p>
            <a:pPr>
              <a:lnSpc>
                <a:spcPts val="4560"/>
              </a:lnSpc>
            </a:pPr>
            <a:r>
              <a:rPr lang="en-US" sz="3800" spc="380">
                <a:solidFill>
                  <a:srgbClr val="241D27"/>
                </a:solidFill>
                <a:latin typeface="Space Mono Bold"/>
              </a:rPr>
              <a:t>WHAT IS MOVIE REVIEW SYSTEM?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sp>
        <p:nvSpPr>
          <p:cNvPr id="4" name="AutoShape 4"/>
          <p:cNvSpPr/>
          <p:nvPr/>
        </p:nvSpPr>
        <p:spPr>
          <a:xfrm>
            <a:off x="1028700" y="3395994"/>
            <a:ext cx="1541594" cy="5862306"/>
          </a:xfrm>
          <a:prstGeom prst="rect">
            <a:avLst/>
          </a:prstGeom>
          <a:solidFill>
            <a:srgbClr val="241D27">
              <a:alpha val="9804"/>
            </a:srgbClr>
          </a:solidFill>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718175" y="1338594"/>
            <a:ext cx="873753" cy="873753"/>
          </a:xfrm>
          <a:prstGeom prst="rect">
            <a:avLst/>
          </a:prstGeom>
        </p:spPr>
      </p:pic>
      <p:grpSp>
        <p:nvGrpSpPr>
          <p:cNvPr id="6" name="Group 6"/>
          <p:cNvGrpSpPr/>
          <p:nvPr/>
        </p:nvGrpSpPr>
        <p:grpSpPr>
          <a:xfrm>
            <a:off x="1028700" y="1028700"/>
            <a:ext cx="1541594" cy="8229600"/>
            <a:chOff x="0" y="0"/>
            <a:chExt cx="3143003" cy="16778514"/>
          </a:xfrm>
        </p:grpSpPr>
        <p:sp>
          <p:nvSpPr>
            <p:cNvPr id="7" name="Freeform 7"/>
            <p:cNvSpPr/>
            <p:nvPr/>
          </p:nvSpPr>
          <p:spPr>
            <a:xfrm>
              <a:off x="0" y="0"/>
              <a:ext cx="3143003" cy="16778514"/>
            </a:xfrm>
            <a:custGeom>
              <a:avLst/>
              <a:gdLst/>
              <a:ahLst/>
              <a:cxnLst/>
              <a:rect l="l" t="t" r="r" b="b"/>
              <a:pathLst>
                <a:path w="3143003" h="16778514">
                  <a:moveTo>
                    <a:pt x="0" y="0"/>
                  </a:moveTo>
                  <a:lnTo>
                    <a:pt x="0" y="16778514"/>
                  </a:lnTo>
                  <a:lnTo>
                    <a:pt x="3143003" y="16778514"/>
                  </a:lnTo>
                  <a:lnTo>
                    <a:pt x="3143003" y="0"/>
                  </a:lnTo>
                  <a:lnTo>
                    <a:pt x="0" y="0"/>
                  </a:lnTo>
                  <a:close/>
                  <a:moveTo>
                    <a:pt x="3082043" y="16717555"/>
                  </a:moveTo>
                  <a:lnTo>
                    <a:pt x="59690" y="16717555"/>
                  </a:lnTo>
                  <a:lnTo>
                    <a:pt x="59690" y="59690"/>
                  </a:lnTo>
                  <a:lnTo>
                    <a:pt x="3082043" y="59690"/>
                  </a:lnTo>
                  <a:lnTo>
                    <a:pt x="3082043" y="16717555"/>
                  </a:lnTo>
                  <a:close/>
                </a:path>
              </a:pathLst>
            </a:custGeom>
            <a:solidFill>
              <a:srgbClr val="241D27"/>
            </a:solidFill>
          </p:spPr>
        </p:sp>
      </p:grpSp>
      <p:sp>
        <p:nvSpPr>
          <p:cNvPr id="8" name="AutoShape 8"/>
          <p:cNvSpPr/>
          <p:nvPr/>
        </p:nvSpPr>
        <p:spPr>
          <a:xfrm>
            <a:off x="1028700" y="1028700"/>
            <a:ext cx="1541594" cy="2367294"/>
          </a:xfrm>
          <a:prstGeom prst="rect">
            <a:avLst/>
          </a:prstGeom>
          <a:solidFill>
            <a:srgbClr val="241D27"/>
          </a:solidFill>
        </p:spPr>
      </p:sp>
      <p:sp>
        <p:nvSpPr>
          <p:cNvPr id="9" name="TextBox 9"/>
          <p:cNvSpPr txBox="1"/>
          <p:nvPr/>
        </p:nvSpPr>
        <p:spPr>
          <a:xfrm>
            <a:off x="2977412" y="1444945"/>
            <a:ext cx="13913861" cy="1928647"/>
          </a:xfrm>
          <a:prstGeom prst="rect">
            <a:avLst/>
          </a:prstGeom>
        </p:spPr>
        <p:txBody>
          <a:bodyPr lIns="0" tIns="0" rIns="0" bIns="0" rtlCol="0" anchor="t">
            <a:spAutoFit/>
          </a:bodyPr>
          <a:lstStyle/>
          <a:p>
            <a:pPr>
              <a:lnSpc>
                <a:spcPts val="3869"/>
              </a:lnSpc>
            </a:pPr>
            <a:r>
              <a:rPr lang="en-US" sz="2579" spc="25">
                <a:solidFill>
                  <a:srgbClr val="241D27"/>
                </a:solidFill>
                <a:latin typeface="Space Mono"/>
              </a:rPr>
              <a:t>Traditionally, it was done by critics and the choices of users weren’t taken into account. Here we propose an online system that automatically allows users to post reviews and stores them to rate movies based on user sentiments. </a:t>
            </a:r>
          </a:p>
        </p:txBody>
      </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718175" y="3887912"/>
            <a:ext cx="873753" cy="873753"/>
          </a:xfrm>
          <a:prstGeom prst="rect">
            <a:avLst/>
          </a:prstGeom>
        </p:spPr>
      </p:pic>
      <p:sp>
        <p:nvSpPr>
          <p:cNvPr id="11" name="TextBox 11"/>
          <p:cNvSpPr txBox="1"/>
          <p:nvPr/>
        </p:nvSpPr>
        <p:spPr>
          <a:xfrm>
            <a:off x="2977412" y="4076060"/>
            <a:ext cx="13913861" cy="1928647"/>
          </a:xfrm>
          <a:prstGeom prst="rect">
            <a:avLst/>
          </a:prstGeom>
        </p:spPr>
        <p:txBody>
          <a:bodyPr lIns="0" tIns="0" rIns="0" bIns="0" rtlCol="0" anchor="t">
            <a:spAutoFit/>
          </a:bodyPr>
          <a:lstStyle/>
          <a:p>
            <a:pPr>
              <a:lnSpc>
                <a:spcPts val="3869"/>
              </a:lnSpc>
            </a:pPr>
            <a:r>
              <a:rPr lang="en-US" sz="2579" spc="25">
                <a:solidFill>
                  <a:srgbClr val="241D27"/>
                </a:solidFill>
                <a:latin typeface="Space Mono"/>
              </a:rPr>
              <a:t>These ratings are provided as input to the website rating system. The admin then checks reviews, critic’s ratings and displays an online rating for every movie. The main function of the system is to register and store movie details and retrieve these details.</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718175" y="6518455"/>
            <a:ext cx="873753" cy="873753"/>
          </a:xfrm>
          <a:prstGeom prst="rect">
            <a:avLst/>
          </a:prstGeom>
        </p:spPr>
      </p:pic>
      <p:sp>
        <p:nvSpPr>
          <p:cNvPr id="13" name="TextBox 13"/>
          <p:cNvSpPr txBox="1"/>
          <p:nvPr/>
        </p:nvSpPr>
        <p:spPr>
          <a:xfrm>
            <a:off x="2977412" y="6673223"/>
            <a:ext cx="13913861" cy="1928622"/>
          </a:xfrm>
          <a:prstGeom prst="rect">
            <a:avLst/>
          </a:prstGeom>
        </p:spPr>
        <p:txBody>
          <a:bodyPr lIns="0" tIns="0" rIns="0" bIns="0" rtlCol="0" anchor="t">
            <a:spAutoFit/>
          </a:bodyPr>
          <a:lstStyle/>
          <a:p>
            <a:pPr>
              <a:lnSpc>
                <a:spcPts val="3870"/>
              </a:lnSpc>
              <a:spcBef>
                <a:spcPct val="0"/>
              </a:spcBef>
            </a:pPr>
            <a:r>
              <a:rPr lang="en-US" sz="2580" spc="25">
                <a:solidFill>
                  <a:srgbClr val="000000"/>
                </a:solidFill>
                <a:latin typeface="Space Mono"/>
              </a:rPr>
              <a:t>Our system now analyzes this data to check for user sentiments associated with each comment. The system breaks user comments to check for sentimental keywords and predicts user sentiment associated with it.</a:t>
            </a:r>
          </a:p>
        </p:txBody>
      </p:sp>
      <p:sp>
        <p:nvSpPr>
          <p:cNvPr id="14" name="TextBox 14"/>
          <p:cNvSpPr txBox="1"/>
          <p:nvPr/>
        </p:nvSpPr>
        <p:spPr>
          <a:xfrm>
            <a:off x="1390185" y="1902784"/>
            <a:ext cx="1001039" cy="609600"/>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04</a:t>
            </a:r>
          </a:p>
        </p:txBody>
      </p:sp>
      <p:sp>
        <p:nvSpPr>
          <p:cNvPr id="15" name="TextBox 15"/>
          <p:cNvSpPr txBox="1"/>
          <p:nvPr/>
        </p:nvSpPr>
        <p:spPr>
          <a:xfrm rot="-5400000">
            <a:off x="-407806" y="6120454"/>
            <a:ext cx="4549397"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1D27"/>
        </a:solidFill>
        <a:effectLst/>
      </p:bgPr>
    </p:bg>
    <p:spTree>
      <p:nvGrpSpPr>
        <p:cNvPr id="1" name=""/>
        <p:cNvGrpSpPr/>
        <p:nvPr/>
      </p:nvGrpSpPr>
      <p:grpSpPr>
        <a:xfrm>
          <a:off x="0" y="0"/>
          <a:ext cx="0" cy="0"/>
          <a:chOff x="0" y="0"/>
          <a:chExt cx="0" cy="0"/>
        </a:xfrm>
      </p:grpSpPr>
      <p:grpSp>
        <p:nvGrpSpPr>
          <p:cNvPr id="2" name="Group 2"/>
          <p:cNvGrpSpPr/>
          <p:nvPr/>
        </p:nvGrpSpPr>
        <p:grpSpPr>
          <a:xfrm>
            <a:off x="892014" y="699600"/>
            <a:ext cx="16367286" cy="8298906"/>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FFFFFF"/>
            </a:solidFill>
          </p:spPr>
        </p:sp>
      </p:grpSp>
      <p:pic>
        <p:nvPicPr>
          <p:cNvPr id="4" name="Picture 4"/>
          <p:cNvPicPr>
            <a:picLocks noChangeAspect="1"/>
          </p:cNvPicPr>
          <p:nvPr/>
        </p:nvPicPr>
        <p:blipFill>
          <a:blip r:embed="rId2"/>
          <a:srcRect l="23036" r="23036"/>
          <a:stretch>
            <a:fillRect/>
          </a:stretch>
        </p:blipFill>
        <p:spPr>
          <a:xfrm>
            <a:off x="920435" y="2692480"/>
            <a:ext cx="5076147" cy="6277211"/>
          </a:xfrm>
          <a:prstGeom prst="rect">
            <a:avLst/>
          </a:prstGeom>
        </p:spPr>
      </p:pic>
      <p:grpSp>
        <p:nvGrpSpPr>
          <p:cNvPr id="5" name="Group 5"/>
          <p:cNvGrpSpPr/>
          <p:nvPr/>
        </p:nvGrpSpPr>
        <p:grpSpPr>
          <a:xfrm>
            <a:off x="892014" y="699600"/>
            <a:ext cx="16367286" cy="1992879"/>
            <a:chOff x="0" y="0"/>
            <a:chExt cx="33090958" cy="4029152"/>
          </a:xfrm>
        </p:grpSpPr>
        <p:sp>
          <p:nvSpPr>
            <p:cNvPr id="6" name="Freeform 6"/>
            <p:cNvSpPr/>
            <p:nvPr/>
          </p:nvSpPr>
          <p:spPr>
            <a:xfrm>
              <a:off x="0" y="0"/>
              <a:ext cx="33090957" cy="4029153"/>
            </a:xfrm>
            <a:custGeom>
              <a:avLst/>
              <a:gdLst/>
              <a:ahLst/>
              <a:cxnLst/>
              <a:rect l="l" t="t" r="r" b="b"/>
              <a:pathLst>
                <a:path w="33090957" h="4029153">
                  <a:moveTo>
                    <a:pt x="0" y="0"/>
                  </a:moveTo>
                  <a:lnTo>
                    <a:pt x="0" y="4029153"/>
                  </a:lnTo>
                  <a:lnTo>
                    <a:pt x="33090957" y="4029153"/>
                  </a:lnTo>
                  <a:lnTo>
                    <a:pt x="33090957" y="0"/>
                  </a:lnTo>
                  <a:lnTo>
                    <a:pt x="0" y="0"/>
                  </a:lnTo>
                  <a:close/>
                  <a:moveTo>
                    <a:pt x="33029999" y="3968192"/>
                  </a:moveTo>
                  <a:lnTo>
                    <a:pt x="59690" y="3968192"/>
                  </a:lnTo>
                  <a:lnTo>
                    <a:pt x="59690" y="59690"/>
                  </a:lnTo>
                  <a:lnTo>
                    <a:pt x="33029999" y="59690"/>
                  </a:lnTo>
                  <a:lnTo>
                    <a:pt x="33029999" y="3968192"/>
                  </a:lnTo>
                  <a:close/>
                </a:path>
              </a:pathLst>
            </a:custGeom>
            <a:solidFill>
              <a:srgbClr val="FFFFFF"/>
            </a:solidFill>
          </p:spPr>
        </p:sp>
      </p:grpSp>
      <p:sp>
        <p:nvSpPr>
          <p:cNvPr id="7" name="AutoShape 7"/>
          <p:cNvSpPr/>
          <p:nvPr/>
        </p:nvSpPr>
        <p:spPr>
          <a:xfrm>
            <a:off x="15159616" y="699600"/>
            <a:ext cx="2099684" cy="1992879"/>
          </a:xfrm>
          <a:prstGeom prst="rect">
            <a:avLst/>
          </a:prstGeom>
          <a:solidFill>
            <a:srgbClr val="FFFFFF"/>
          </a:solidFill>
        </p:spPr>
      </p:sp>
      <p:grpSp>
        <p:nvGrpSpPr>
          <p:cNvPr id="8" name="Group 8"/>
          <p:cNvGrpSpPr/>
          <p:nvPr/>
        </p:nvGrpSpPr>
        <p:grpSpPr>
          <a:xfrm>
            <a:off x="5996582" y="2663664"/>
            <a:ext cx="11262718" cy="6334842"/>
            <a:chOff x="0" y="0"/>
            <a:chExt cx="22770674" cy="12807620"/>
          </a:xfrm>
        </p:grpSpPr>
        <p:sp>
          <p:nvSpPr>
            <p:cNvPr id="9" name="Freeform 9"/>
            <p:cNvSpPr/>
            <p:nvPr/>
          </p:nvSpPr>
          <p:spPr>
            <a:xfrm>
              <a:off x="0" y="0"/>
              <a:ext cx="22770674" cy="12807621"/>
            </a:xfrm>
            <a:custGeom>
              <a:avLst/>
              <a:gdLst/>
              <a:ahLst/>
              <a:cxnLst/>
              <a:rect l="l" t="t" r="r" b="b"/>
              <a:pathLst>
                <a:path w="22770674" h="12807621">
                  <a:moveTo>
                    <a:pt x="0" y="0"/>
                  </a:moveTo>
                  <a:lnTo>
                    <a:pt x="0" y="12807621"/>
                  </a:lnTo>
                  <a:lnTo>
                    <a:pt x="22770674" y="12807621"/>
                  </a:lnTo>
                  <a:lnTo>
                    <a:pt x="22770674" y="0"/>
                  </a:lnTo>
                  <a:lnTo>
                    <a:pt x="0" y="0"/>
                  </a:lnTo>
                  <a:close/>
                  <a:moveTo>
                    <a:pt x="22709713" y="12746660"/>
                  </a:moveTo>
                  <a:lnTo>
                    <a:pt x="59690" y="12746660"/>
                  </a:lnTo>
                  <a:lnTo>
                    <a:pt x="59690" y="59690"/>
                  </a:lnTo>
                  <a:lnTo>
                    <a:pt x="22709713" y="59690"/>
                  </a:lnTo>
                  <a:lnTo>
                    <a:pt x="22709713" y="12746660"/>
                  </a:lnTo>
                  <a:close/>
                </a:path>
              </a:pathLst>
            </a:custGeom>
            <a:solidFill>
              <a:srgbClr val="FFFFFF"/>
            </a:solidFill>
          </p:spPr>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199312" y="3291799"/>
            <a:ext cx="605129" cy="605129"/>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199312" y="4234113"/>
            <a:ext cx="614940" cy="614940"/>
          </a:xfrm>
          <a:prstGeom prst="rect">
            <a:avLst/>
          </a:prstGeom>
        </p:spPr>
      </p:pic>
      <p:pic>
        <p:nvPicPr>
          <p:cNvPr id="12" name="Picture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199312" y="5143500"/>
            <a:ext cx="614940" cy="614940"/>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6189500" y="6028260"/>
            <a:ext cx="614940" cy="614940"/>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6189500" y="6906370"/>
            <a:ext cx="614940" cy="614940"/>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6199312" y="7818305"/>
            <a:ext cx="614940" cy="614940"/>
          </a:xfrm>
          <a:prstGeom prst="rect">
            <a:avLst/>
          </a:prstGeom>
        </p:spPr>
      </p:pic>
      <p:sp>
        <p:nvSpPr>
          <p:cNvPr id="16" name="TextBox 16"/>
          <p:cNvSpPr txBox="1"/>
          <p:nvPr/>
        </p:nvSpPr>
        <p:spPr>
          <a:xfrm>
            <a:off x="1629222" y="1316902"/>
            <a:ext cx="12889661" cy="1152626"/>
          </a:xfrm>
          <a:prstGeom prst="rect">
            <a:avLst/>
          </a:prstGeom>
        </p:spPr>
        <p:txBody>
          <a:bodyPr lIns="0" tIns="0" rIns="0" bIns="0" rtlCol="0" anchor="t">
            <a:spAutoFit/>
          </a:bodyPr>
          <a:lstStyle/>
          <a:p>
            <a:pPr>
              <a:lnSpc>
                <a:spcPts val="9075"/>
              </a:lnSpc>
            </a:pPr>
            <a:r>
              <a:rPr lang="en-US" sz="7563" spc="226">
                <a:solidFill>
                  <a:srgbClr val="FFFFFF"/>
                </a:solidFill>
                <a:latin typeface="Space Mono Bold"/>
              </a:rPr>
              <a:t>Main Objective</a:t>
            </a:r>
          </a:p>
        </p:txBody>
      </p:sp>
      <p:sp>
        <p:nvSpPr>
          <p:cNvPr id="17" name="TextBox 17"/>
          <p:cNvSpPr txBox="1"/>
          <p:nvPr/>
        </p:nvSpPr>
        <p:spPr>
          <a:xfrm>
            <a:off x="7037557" y="3345994"/>
            <a:ext cx="9180768" cy="5307383"/>
          </a:xfrm>
          <a:prstGeom prst="rect">
            <a:avLst/>
          </a:prstGeom>
        </p:spPr>
        <p:txBody>
          <a:bodyPr lIns="0" tIns="0" rIns="0" bIns="0" rtlCol="0" anchor="t">
            <a:spAutoFit/>
          </a:bodyPr>
          <a:lstStyle/>
          <a:p>
            <a:pPr>
              <a:lnSpc>
                <a:spcPts val="3023"/>
              </a:lnSpc>
            </a:pPr>
            <a:r>
              <a:rPr lang="en-US" sz="2015" spc="20">
                <a:solidFill>
                  <a:srgbClr val="FFFFFF"/>
                </a:solidFill>
                <a:latin typeface="Space Mono"/>
              </a:rPr>
              <a:t>Information about every released movie &amp; storing User details.</a:t>
            </a:r>
          </a:p>
          <a:p>
            <a:pPr>
              <a:lnSpc>
                <a:spcPts val="3023"/>
              </a:lnSpc>
            </a:pPr>
            <a:endParaRPr lang="en-US" sz="2015" spc="20">
              <a:solidFill>
                <a:srgbClr val="FFFFFF"/>
              </a:solidFill>
              <a:latin typeface="Space Mono"/>
            </a:endParaRPr>
          </a:p>
          <a:p>
            <a:pPr>
              <a:lnSpc>
                <a:spcPts val="3023"/>
              </a:lnSpc>
            </a:pPr>
            <a:r>
              <a:rPr lang="en-US" sz="2015" spc="20">
                <a:solidFill>
                  <a:srgbClr val="FFFFFF"/>
                </a:solidFill>
                <a:latin typeface="Space Mono"/>
              </a:rPr>
              <a:t>Generating user review system.</a:t>
            </a:r>
          </a:p>
          <a:p>
            <a:pPr>
              <a:lnSpc>
                <a:spcPts val="3023"/>
              </a:lnSpc>
            </a:pPr>
            <a:endParaRPr lang="en-US" sz="2015" spc="20">
              <a:solidFill>
                <a:srgbClr val="FFFFFF"/>
              </a:solidFill>
              <a:latin typeface="Space Mono"/>
            </a:endParaRPr>
          </a:p>
          <a:p>
            <a:pPr>
              <a:lnSpc>
                <a:spcPts val="3023"/>
              </a:lnSpc>
            </a:pPr>
            <a:r>
              <a:rPr lang="en-US" sz="2015" spc="20">
                <a:solidFill>
                  <a:srgbClr val="FFFFFF"/>
                </a:solidFill>
                <a:latin typeface="Space Mono"/>
              </a:rPr>
              <a:t>Storing critic and user review data in the database.</a:t>
            </a:r>
          </a:p>
          <a:p>
            <a:pPr>
              <a:lnSpc>
                <a:spcPts val="3023"/>
              </a:lnSpc>
            </a:pPr>
            <a:endParaRPr lang="en-US" sz="2015" spc="20">
              <a:solidFill>
                <a:srgbClr val="FFFFFF"/>
              </a:solidFill>
              <a:latin typeface="Space Mono"/>
            </a:endParaRPr>
          </a:p>
          <a:p>
            <a:pPr>
              <a:lnSpc>
                <a:spcPts val="3023"/>
              </a:lnSpc>
            </a:pPr>
            <a:r>
              <a:rPr lang="en-US" sz="2015" spc="20">
                <a:solidFill>
                  <a:srgbClr val="FFFFFF"/>
                </a:solidFill>
                <a:latin typeface="Space Mono"/>
              </a:rPr>
              <a:t>Recommend movies according to specific user preferences.</a:t>
            </a:r>
          </a:p>
          <a:p>
            <a:pPr>
              <a:lnSpc>
                <a:spcPts val="3023"/>
              </a:lnSpc>
            </a:pPr>
            <a:endParaRPr lang="en-US" sz="2015" spc="20">
              <a:solidFill>
                <a:srgbClr val="FFFFFF"/>
              </a:solidFill>
              <a:latin typeface="Space Mono"/>
            </a:endParaRPr>
          </a:p>
          <a:p>
            <a:pPr>
              <a:lnSpc>
                <a:spcPts val="3023"/>
              </a:lnSpc>
            </a:pPr>
            <a:r>
              <a:rPr lang="en-US" sz="2015" spc="20">
                <a:solidFill>
                  <a:srgbClr val="FFFFFF"/>
                </a:solidFill>
                <a:latin typeface="Space Mono"/>
              </a:rPr>
              <a:t>Display review and rating information of a particular movie chosen by any user.</a:t>
            </a:r>
          </a:p>
          <a:p>
            <a:pPr>
              <a:lnSpc>
                <a:spcPts val="3023"/>
              </a:lnSpc>
            </a:pPr>
            <a:endParaRPr lang="en-US" sz="2015" spc="20">
              <a:solidFill>
                <a:srgbClr val="FFFFFF"/>
              </a:solidFill>
              <a:latin typeface="Space Mono"/>
            </a:endParaRPr>
          </a:p>
          <a:p>
            <a:pPr>
              <a:lnSpc>
                <a:spcPts val="3023"/>
              </a:lnSpc>
            </a:pPr>
            <a:r>
              <a:rPr lang="en-US" sz="2015" spc="20">
                <a:solidFill>
                  <a:srgbClr val="FFFFFF"/>
                </a:solidFill>
                <a:latin typeface="Space Mono"/>
              </a:rPr>
              <a:t>Give user access to give review or comment on a movie.</a:t>
            </a:r>
          </a:p>
          <a:p>
            <a:pPr>
              <a:lnSpc>
                <a:spcPts val="2604"/>
              </a:lnSpc>
            </a:pPr>
            <a:endParaRPr lang="en-US" sz="2015" spc="20">
              <a:solidFill>
                <a:srgbClr val="FFFFFF"/>
              </a:solidFill>
              <a:latin typeface="Space Mono"/>
            </a:endParaRPr>
          </a:p>
        </p:txBody>
      </p:sp>
      <p:sp>
        <p:nvSpPr>
          <p:cNvPr id="18" name="TextBox 18"/>
          <p:cNvSpPr txBox="1"/>
          <p:nvPr/>
        </p:nvSpPr>
        <p:spPr>
          <a:xfrm>
            <a:off x="15704723" y="1590651"/>
            <a:ext cx="1009469" cy="605129"/>
          </a:xfrm>
          <a:prstGeom prst="rect">
            <a:avLst/>
          </a:prstGeom>
        </p:spPr>
        <p:txBody>
          <a:bodyPr lIns="0" tIns="0" rIns="0" bIns="0" rtlCol="0" anchor="t">
            <a:spAutoFit/>
          </a:bodyPr>
          <a:lstStyle/>
          <a:p>
            <a:pPr algn="ctr">
              <a:lnSpc>
                <a:spcPts val="4840"/>
              </a:lnSpc>
            </a:pPr>
            <a:r>
              <a:rPr lang="en-US" sz="4033" spc="403">
                <a:solidFill>
                  <a:srgbClr val="241D27"/>
                </a:solidFill>
                <a:latin typeface="Space Mono Bold"/>
              </a:rPr>
              <a:t>05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94095" y="664652"/>
            <a:ext cx="9303908" cy="8957696"/>
            <a:chOff x="0" y="0"/>
            <a:chExt cx="17426998" cy="16778514"/>
          </a:xfrm>
        </p:grpSpPr>
        <p:sp>
          <p:nvSpPr>
            <p:cNvPr id="3" name="Freeform 3"/>
            <p:cNvSpPr/>
            <p:nvPr/>
          </p:nvSpPr>
          <p:spPr>
            <a:xfrm>
              <a:off x="0" y="0"/>
              <a:ext cx="17426998" cy="16778514"/>
            </a:xfrm>
            <a:custGeom>
              <a:avLst/>
              <a:gdLst/>
              <a:ahLst/>
              <a:cxnLst/>
              <a:rect l="l" t="t" r="r" b="b"/>
              <a:pathLst>
                <a:path w="17426998" h="16778514">
                  <a:moveTo>
                    <a:pt x="0" y="0"/>
                  </a:moveTo>
                  <a:lnTo>
                    <a:pt x="0" y="16778514"/>
                  </a:lnTo>
                  <a:lnTo>
                    <a:pt x="17426998" y="16778514"/>
                  </a:lnTo>
                  <a:lnTo>
                    <a:pt x="17426998" y="0"/>
                  </a:lnTo>
                  <a:lnTo>
                    <a:pt x="0" y="0"/>
                  </a:lnTo>
                  <a:close/>
                  <a:moveTo>
                    <a:pt x="17366038" y="16717555"/>
                  </a:moveTo>
                  <a:lnTo>
                    <a:pt x="59690" y="16717555"/>
                  </a:lnTo>
                  <a:lnTo>
                    <a:pt x="59690" y="59690"/>
                  </a:lnTo>
                  <a:lnTo>
                    <a:pt x="17366038" y="59690"/>
                  </a:lnTo>
                  <a:lnTo>
                    <a:pt x="17366038" y="16717555"/>
                  </a:lnTo>
                  <a:close/>
                </a:path>
              </a:pathLst>
            </a:custGeom>
            <a:solidFill>
              <a:srgbClr val="241D27"/>
            </a:solidFill>
          </p:spPr>
        </p:sp>
      </p:grpSp>
      <p:pic>
        <p:nvPicPr>
          <p:cNvPr id="4" name="Picture 4"/>
          <p:cNvPicPr>
            <a:picLocks noChangeAspect="1"/>
          </p:cNvPicPr>
          <p:nvPr/>
        </p:nvPicPr>
        <p:blipFill>
          <a:blip r:embed="rId2"/>
          <a:srcRect l="22414" r="30207"/>
          <a:stretch>
            <a:fillRect/>
          </a:stretch>
        </p:blipFill>
        <p:spPr>
          <a:xfrm>
            <a:off x="0" y="0"/>
            <a:ext cx="7308393" cy="1028700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9158936" y="7312520"/>
            <a:ext cx="931868" cy="1099845"/>
          </a:xfrm>
          <a:prstGeom prst="rect">
            <a:avLst/>
          </a:prstGeom>
        </p:spPr>
      </p:pic>
      <p:sp>
        <p:nvSpPr>
          <p:cNvPr id="6" name="AutoShape 6"/>
          <p:cNvSpPr/>
          <p:nvPr/>
        </p:nvSpPr>
        <p:spPr>
          <a:xfrm>
            <a:off x="15315854" y="3033530"/>
            <a:ext cx="2082149" cy="6588818"/>
          </a:xfrm>
          <a:prstGeom prst="rect">
            <a:avLst/>
          </a:prstGeom>
          <a:solidFill>
            <a:srgbClr val="241D27">
              <a:alpha val="9804"/>
            </a:srgbClr>
          </a:solidFill>
        </p:spPr>
      </p:sp>
      <p:grpSp>
        <p:nvGrpSpPr>
          <p:cNvPr id="7" name="Group 7"/>
          <p:cNvGrpSpPr/>
          <p:nvPr/>
        </p:nvGrpSpPr>
        <p:grpSpPr>
          <a:xfrm>
            <a:off x="15315854" y="664652"/>
            <a:ext cx="2082149" cy="8957696"/>
            <a:chOff x="0" y="0"/>
            <a:chExt cx="4245087" cy="18262957"/>
          </a:xfrm>
        </p:grpSpPr>
        <p:sp>
          <p:nvSpPr>
            <p:cNvPr id="8" name="Freeform 8"/>
            <p:cNvSpPr/>
            <p:nvPr/>
          </p:nvSpPr>
          <p:spPr>
            <a:xfrm>
              <a:off x="0" y="0"/>
              <a:ext cx="4245087" cy="18262958"/>
            </a:xfrm>
            <a:custGeom>
              <a:avLst/>
              <a:gdLst/>
              <a:ahLst/>
              <a:cxnLst/>
              <a:rect l="l" t="t" r="r" b="b"/>
              <a:pathLst>
                <a:path w="4245087" h="18262958">
                  <a:moveTo>
                    <a:pt x="0" y="0"/>
                  </a:moveTo>
                  <a:lnTo>
                    <a:pt x="0" y="18262958"/>
                  </a:lnTo>
                  <a:lnTo>
                    <a:pt x="4245087" y="18262958"/>
                  </a:lnTo>
                  <a:lnTo>
                    <a:pt x="4245087" y="0"/>
                  </a:lnTo>
                  <a:lnTo>
                    <a:pt x="0" y="0"/>
                  </a:lnTo>
                  <a:close/>
                  <a:moveTo>
                    <a:pt x="4184127" y="18201997"/>
                  </a:moveTo>
                  <a:lnTo>
                    <a:pt x="59690" y="18201997"/>
                  </a:lnTo>
                  <a:lnTo>
                    <a:pt x="59690" y="59690"/>
                  </a:lnTo>
                  <a:lnTo>
                    <a:pt x="4184127" y="59690"/>
                  </a:lnTo>
                  <a:lnTo>
                    <a:pt x="4184127" y="18201997"/>
                  </a:lnTo>
                  <a:close/>
                </a:path>
              </a:pathLst>
            </a:custGeom>
            <a:solidFill>
              <a:srgbClr val="241D27"/>
            </a:solidFill>
          </p:spPr>
        </p:sp>
      </p:grpSp>
      <p:sp>
        <p:nvSpPr>
          <p:cNvPr id="9" name="AutoShape 9"/>
          <p:cNvSpPr/>
          <p:nvPr/>
        </p:nvSpPr>
        <p:spPr>
          <a:xfrm>
            <a:off x="15315854" y="664652"/>
            <a:ext cx="2082149" cy="2367294"/>
          </a:xfrm>
          <a:prstGeom prst="rect">
            <a:avLst/>
          </a:prstGeom>
          <a:solidFill>
            <a:srgbClr val="241D27"/>
          </a:solidFill>
        </p:spPr>
      </p:sp>
      <p:grpSp>
        <p:nvGrpSpPr>
          <p:cNvPr id="10" name="Group 10"/>
          <p:cNvGrpSpPr>
            <a:grpSpLocks noChangeAspect="1"/>
          </p:cNvGrpSpPr>
          <p:nvPr/>
        </p:nvGrpSpPr>
        <p:grpSpPr>
          <a:xfrm>
            <a:off x="9265416" y="5261475"/>
            <a:ext cx="560706" cy="1066465"/>
            <a:chOff x="0" y="0"/>
            <a:chExt cx="3000121" cy="5706237"/>
          </a:xfrm>
        </p:grpSpPr>
        <p:sp>
          <p:nvSpPr>
            <p:cNvPr id="11" name="Freeform 11"/>
            <p:cNvSpPr/>
            <p:nvPr/>
          </p:nvSpPr>
          <p:spPr>
            <a:xfrm>
              <a:off x="0" y="0"/>
              <a:ext cx="2999994" cy="5706364"/>
            </a:xfrm>
            <a:custGeom>
              <a:avLst/>
              <a:gdLst/>
              <a:ahLst/>
              <a:cxnLst/>
              <a:rect l="l" t="t" r="r" b="b"/>
              <a:pathLst>
                <a:path w="2999994" h="5706364">
                  <a:moveTo>
                    <a:pt x="12954" y="5706237"/>
                  </a:moveTo>
                  <a:lnTo>
                    <a:pt x="12954" y="5434965"/>
                  </a:lnTo>
                  <a:cubicBezTo>
                    <a:pt x="12954" y="5152898"/>
                    <a:pt x="56515" y="4899406"/>
                    <a:pt x="143764" y="4674489"/>
                  </a:cubicBezTo>
                  <a:cubicBezTo>
                    <a:pt x="231013" y="4449572"/>
                    <a:pt x="343408" y="4240657"/>
                    <a:pt x="481203" y="4047998"/>
                  </a:cubicBezTo>
                  <a:cubicBezTo>
                    <a:pt x="618998" y="3855339"/>
                    <a:pt x="764286" y="3666490"/>
                    <a:pt x="917194" y="3481197"/>
                  </a:cubicBezTo>
                  <a:cubicBezTo>
                    <a:pt x="1065784" y="3300349"/>
                    <a:pt x="1207262" y="3114675"/>
                    <a:pt x="1341882" y="2924175"/>
                  </a:cubicBezTo>
                  <a:cubicBezTo>
                    <a:pt x="1476375" y="2733675"/>
                    <a:pt x="1586230" y="2526919"/>
                    <a:pt x="1671320" y="2304161"/>
                  </a:cubicBezTo>
                  <a:cubicBezTo>
                    <a:pt x="1756410" y="2081276"/>
                    <a:pt x="1798828" y="1831086"/>
                    <a:pt x="1798828" y="1553337"/>
                  </a:cubicBezTo>
                  <a:cubicBezTo>
                    <a:pt x="1798828" y="1419860"/>
                    <a:pt x="1778889" y="1305179"/>
                    <a:pt x="1739011" y="1209421"/>
                  </a:cubicBezTo>
                  <a:cubicBezTo>
                    <a:pt x="1699133" y="1113663"/>
                    <a:pt x="1616837" y="1065657"/>
                    <a:pt x="1491996" y="1065657"/>
                  </a:cubicBezTo>
                  <a:cubicBezTo>
                    <a:pt x="1302512" y="1065657"/>
                    <a:pt x="1207770" y="1234694"/>
                    <a:pt x="1207770" y="1572641"/>
                  </a:cubicBezTo>
                  <a:lnTo>
                    <a:pt x="1207770" y="2266950"/>
                  </a:lnTo>
                  <a:lnTo>
                    <a:pt x="12954" y="2266950"/>
                  </a:lnTo>
                  <a:cubicBezTo>
                    <a:pt x="10795" y="2217420"/>
                    <a:pt x="8128" y="2161540"/>
                    <a:pt x="4826" y="2099056"/>
                  </a:cubicBezTo>
                  <a:cubicBezTo>
                    <a:pt x="1651" y="2036699"/>
                    <a:pt x="0" y="1976374"/>
                    <a:pt x="0" y="1918208"/>
                  </a:cubicBezTo>
                  <a:cubicBezTo>
                    <a:pt x="0" y="1509141"/>
                    <a:pt x="43053" y="1162050"/>
                    <a:pt x="129159" y="876681"/>
                  </a:cubicBezTo>
                  <a:cubicBezTo>
                    <a:pt x="215265" y="591439"/>
                    <a:pt x="367538" y="374015"/>
                    <a:pt x="586105" y="224409"/>
                  </a:cubicBezTo>
                  <a:cubicBezTo>
                    <a:pt x="804672" y="74803"/>
                    <a:pt x="1112012" y="0"/>
                    <a:pt x="1508125" y="0"/>
                  </a:cubicBezTo>
                  <a:cubicBezTo>
                    <a:pt x="1979549" y="0"/>
                    <a:pt x="2346071" y="132461"/>
                    <a:pt x="2607691" y="397256"/>
                  </a:cubicBezTo>
                  <a:cubicBezTo>
                    <a:pt x="2869311" y="662051"/>
                    <a:pt x="2999994" y="1039876"/>
                    <a:pt x="2999994" y="1530731"/>
                  </a:cubicBezTo>
                  <a:cubicBezTo>
                    <a:pt x="2999994" y="1864487"/>
                    <a:pt x="2956941" y="2156714"/>
                    <a:pt x="2870835" y="2407539"/>
                  </a:cubicBezTo>
                  <a:cubicBezTo>
                    <a:pt x="2784729" y="2658364"/>
                    <a:pt x="2670556" y="2886583"/>
                    <a:pt x="2528570" y="3092196"/>
                  </a:cubicBezTo>
                  <a:cubicBezTo>
                    <a:pt x="2386457" y="3297809"/>
                    <a:pt x="2230374" y="3502914"/>
                    <a:pt x="2060321" y="3707384"/>
                  </a:cubicBezTo>
                  <a:cubicBezTo>
                    <a:pt x="1939671" y="3851656"/>
                    <a:pt x="1822958" y="3999103"/>
                    <a:pt x="1709928" y="4149852"/>
                  </a:cubicBezTo>
                  <a:cubicBezTo>
                    <a:pt x="1596898" y="4300601"/>
                    <a:pt x="1497330" y="4462018"/>
                    <a:pt x="1411224" y="4634230"/>
                  </a:cubicBezTo>
                  <a:lnTo>
                    <a:pt x="2961259" y="4634230"/>
                  </a:lnTo>
                  <a:lnTo>
                    <a:pt x="2961259" y="5706364"/>
                  </a:lnTo>
                  <a:lnTo>
                    <a:pt x="12954" y="5706364"/>
                  </a:lnTo>
                  <a:close/>
                </a:path>
              </a:pathLst>
            </a:custGeom>
            <a:blipFill>
              <a:blip r:embed="rId5"/>
              <a:stretch>
                <a:fillRect l="-119072" r="-119068" b="-2"/>
              </a:stretch>
            </a:blipFill>
          </p:spPr>
        </p:sp>
      </p:grpSp>
      <p:grpSp>
        <p:nvGrpSpPr>
          <p:cNvPr id="12" name="Group 12"/>
          <p:cNvGrpSpPr>
            <a:grpSpLocks noChangeAspect="1"/>
          </p:cNvGrpSpPr>
          <p:nvPr/>
        </p:nvGrpSpPr>
        <p:grpSpPr>
          <a:xfrm>
            <a:off x="9274235" y="6535857"/>
            <a:ext cx="543068" cy="1050186"/>
            <a:chOff x="0" y="0"/>
            <a:chExt cx="2977515" cy="5757926"/>
          </a:xfrm>
        </p:grpSpPr>
        <p:sp>
          <p:nvSpPr>
            <p:cNvPr id="13" name="Freeform 13"/>
            <p:cNvSpPr/>
            <p:nvPr/>
          </p:nvSpPr>
          <p:spPr>
            <a:xfrm>
              <a:off x="0" y="0"/>
              <a:ext cx="2977515" cy="5757926"/>
            </a:xfrm>
            <a:custGeom>
              <a:avLst/>
              <a:gdLst/>
              <a:ahLst/>
              <a:cxnLst/>
              <a:rect l="l" t="t" r="r" b="b"/>
              <a:pathLst>
                <a:path w="2977515" h="5757926">
                  <a:moveTo>
                    <a:pt x="1437005" y="5757926"/>
                  </a:moveTo>
                  <a:cubicBezTo>
                    <a:pt x="935355" y="5757926"/>
                    <a:pt x="570484" y="5625465"/>
                    <a:pt x="342265" y="5360670"/>
                  </a:cubicBezTo>
                  <a:cubicBezTo>
                    <a:pt x="114046" y="5095875"/>
                    <a:pt x="0" y="4696587"/>
                    <a:pt x="0" y="4162679"/>
                  </a:cubicBezTo>
                  <a:lnTo>
                    <a:pt x="0" y="3568446"/>
                  </a:lnTo>
                  <a:lnTo>
                    <a:pt x="1165733" y="3568446"/>
                  </a:lnTo>
                  <a:lnTo>
                    <a:pt x="1165733" y="4165854"/>
                  </a:lnTo>
                  <a:cubicBezTo>
                    <a:pt x="1165733" y="4316603"/>
                    <a:pt x="1184529" y="4444111"/>
                    <a:pt x="1222248" y="4548505"/>
                  </a:cubicBezTo>
                  <a:cubicBezTo>
                    <a:pt x="1259840" y="4652899"/>
                    <a:pt x="1344422" y="4705096"/>
                    <a:pt x="1475740" y="4705096"/>
                  </a:cubicBezTo>
                  <a:cubicBezTo>
                    <a:pt x="1609217" y="4705096"/>
                    <a:pt x="1694180" y="4648581"/>
                    <a:pt x="1730883" y="4535551"/>
                  </a:cubicBezTo>
                  <a:cubicBezTo>
                    <a:pt x="1767459" y="4422521"/>
                    <a:pt x="1785747" y="4237990"/>
                    <a:pt x="1785747" y="3981703"/>
                  </a:cubicBezTo>
                  <a:lnTo>
                    <a:pt x="1785747" y="3839590"/>
                  </a:lnTo>
                  <a:cubicBezTo>
                    <a:pt x="1785747" y="3643756"/>
                    <a:pt x="1752854" y="3472561"/>
                    <a:pt x="1687322" y="3326130"/>
                  </a:cubicBezTo>
                  <a:cubicBezTo>
                    <a:pt x="1621663" y="3179699"/>
                    <a:pt x="1493012" y="3106546"/>
                    <a:pt x="1301369" y="3106546"/>
                  </a:cubicBezTo>
                  <a:cubicBezTo>
                    <a:pt x="1277620" y="3106546"/>
                    <a:pt x="1256665" y="3107054"/>
                    <a:pt x="1238377" y="3108197"/>
                  </a:cubicBezTo>
                  <a:cubicBezTo>
                    <a:pt x="1220089" y="3109340"/>
                    <a:pt x="1204468" y="3110865"/>
                    <a:pt x="1191514" y="3113024"/>
                  </a:cubicBezTo>
                  <a:lnTo>
                    <a:pt x="1191514" y="2092578"/>
                  </a:lnTo>
                  <a:cubicBezTo>
                    <a:pt x="1387348" y="2092578"/>
                    <a:pt x="1537081" y="2049018"/>
                    <a:pt x="1640459" y="1961768"/>
                  </a:cubicBezTo>
                  <a:cubicBezTo>
                    <a:pt x="1743837" y="1874519"/>
                    <a:pt x="1795526" y="1728723"/>
                    <a:pt x="1795526" y="1524253"/>
                  </a:cubicBezTo>
                  <a:cubicBezTo>
                    <a:pt x="1795526" y="1203451"/>
                    <a:pt x="1702943" y="1043050"/>
                    <a:pt x="1517777" y="1043050"/>
                  </a:cubicBezTo>
                  <a:cubicBezTo>
                    <a:pt x="1397254" y="1043050"/>
                    <a:pt x="1315974" y="1089914"/>
                    <a:pt x="1273937" y="1183512"/>
                  </a:cubicBezTo>
                  <a:cubicBezTo>
                    <a:pt x="1231900" y="1277111"/>
                    <a:pt x="1210945" y="1396110"/>
                    <a:pt x="1210945" y="1540382"/>
                  </a:cubicBezTo>
                  <a:lnTo>
                    <a:pt x="1210945" y="1711578"/>
                  </a:lnTo>
                  <a:lnTo>
                    <a:pt x="35560" y="1711578"/>
                  </a:lnTo>
                  <a:cubicBezTo>
                    <a:pt x="33401" y="1685797"/>
                    <a:pt x="31750" y="1654555"/>
                    <a:pt x="30734" y="1617979"/>
                  </a:cubicBezTo>
                  <a:cubicBezTo>
                    <a:pt x="29591" y="1581403"/>
                    <a:pt x="29083" y="1545843"/>
                    <a:pt x="29083" y="1511426"/>
                  </a:cubicBezTo>
                  <a:cubicBezTo>
                    <a:pt x="29083" y="990472"/>
                    <a:pt x="150749" y="608329"/>
                    <a:pt x="393954" y="364997"/>
                  </a:cubicBezTo>
                  <a:cubicBezTo>
                    <a:pt x="637286" y="121666"/>
                    <a:pt x="1009650" y="0"/>
                    <a:pt x="1511300" y="0"/>
                  </a:cubicBezTo>
                  <a:cubicBezTo>
                    <a:pt x="2480056" y="0"/>
                    <a:pt x="2964561" y="503809"/>
                    <a:pt x="2964561" y="1511300"/>
                  </a:cubicBezTo>
                  <a:cubicBezTo>
                    <a:pt x="2964561" y="1791208"/>
                    <a:pt x="2926842" y="2022094"/>
                    <a:pt x="2851531" y="2203958"/>
                  </a:cubicBezTo>
                  <a:cubicBezTo>
                    <a:pt x="2776093" y="2385949"/>
                    <a:pt x="2636266" y="2513457"/>
                    <a:pt x="2431796" y="2586609"/>
                  </a:cubicBezTo>
                  <a:cubicBezTo>
                    <a:pt x="2593213" y="2664079"/>
                    <a:pt x="2712720" y="2763139"/>
                    <a:pt x="2790190" y="2883662"/>
                  </a:cubicBezTo>
                  <a:cubicBezTo>
                    <a:pt x="2867660" y="3004312"/>
                    <a:pt x="2918206" y="3153918"/>
                    <a:pt x="2941955" y="3332607"/>
                  </a:cubicBezTo>
                  <a:cubicBezTo>
                    <a:pt x="2965577" y="3511296"/>
                    <a:pt x="2977515" y="3727704"/>
                    <a:pt x="2977515" y="3981704"/>
                  </a:cubicBezTo>
                  <a:cubicBezTo>
                    <a:pt x="2977515" y="4550029"/>
                    <a:pt x="2858516" y="4988179"/>
                    <a:pt x="2620645" y="5296027"/>
                  </a:cubicBezTo>
                  <a:cubicBezTo>
                    <a:pt x="2382647" y="5604002"/>
                    <a:pt x="1988185" y="5757926"/>
                    <a:pt x="1437005" y="5757926"/>
                  </a:cubicBezTo>
                  <a:close/>
                </a:path>
              </a:pathLst>
            </a:custGeom>
            <a:blipFill>
              <a:blip r:embed="rId5"/>
              <a:stretch>
                <a:fillRect l="-121893" r="-121893"/>
              </a:stretch>
            </a:blipFill>
          </p:spPr>
        </p:sp>
      </p:grpSp>
      <p:grpSp>
        <p:nvGrpSpPr>
          <p:cNvPr id="14" name="Group 14"/>
          <p:cNvGrpSpPr>
            <a:grpSpLocks noChangeAspect="1"/>
          </p:cNvGrpSpPr>
          <p:nvPr/>
        </p:nvGrpSpPr>
        <p:grpSpPr>
          <a:xfrm>
            <a:off x="9227752" y="3892030"/>
            <a:ext cx="397118" cy="1183295"/>
            <a:chOff x="0" y="0"/>
            <a:chExt cx="1908556" cy="5686933"/>
          </a:xfrm>
        </p:grpSpPr>
        <p:sp>
          <p:nvSpPr>
            <p:cNvPr id="15" name="Freeform 15"/>
            <p:cNvSpPr/>
            <p:nvPr/>
          </p:nvSpPr>
          <p:spPr>
            <a:xfrm>
              <a:off x="0" y="0"/>
              <a:ext cx="1908556" cy="5686933"/>
            </a:xfrm>
            <a:custGeom>
              <a:avLst/>
              <a:gdLst/>
              <a:ahLst/>
              <a:cxnLst/>
              <a:rect l="l" t="t" r="r" b="b"/>
              <a:pathLst>
                <a:path w="1908556" h="5686933">
                  <a:moveTo>
                    <a:pt x="703961" y="5686933"/>
                  </a:moveTo>
                  <a:lnTo>
                    <a:pt x="703961" y="1307973"/>
                  </a:lnTo>
                  <a:cubicBezTo>
                    <a:pt x="626491" y="1400556"/>
                    <a:pt x="519938" y="1475359"/>
                    <a:pt x="384302" y="1532382"/>
                  </a:cubicBezTo>
                  <a:cubicBezTo>
                    <a:pt x="248666" y="1589405"/>
                    <a:pt x="120523" y="1617980"/>
                    <a:pt x="0" y="1617980"/>
                  </a:cubicBezTo>
                  <a:lnTo>
                    <a:pt x="0" y="710438"/>
                  </a:lnTo>
                  <a:cubicBezTo>
                    <a:pt x="114046" y="693293"/>
                    <a:pt x="236855" y="656082"/>
                    <a:pt x="368173" y="599059"/>
                  </a:cubicBezTo>
                  <a:cubicBezTo>
                    <a:pt x="499491" y="542036"/>
                    <a:pt x="621665" y="463423"/>
                    <a:pt x="734695" y="363347"/>
                  </a:cubicBezTo>
                  <a:cubicBezTo>
                    <a:pt x="847725" y="263144"/>
                    <a:pt x="934339" y="142113"/>
                    <a:pt x="994664" y="0"/>
                  </a:cubicBezTo>
                  <a:lnTo>
                    <a:pt x="1908556" y="0"/>
                  </a:lnTo>
                  <a:lnTo>
                    <a:pt x="1908556" y="5686933"/>
                  </a:lnTo>
                  <a:lnTo>
                    <a:pt x="703961" y="5686933"/>
                  </a:lnTo>
                  <a:close/>
                </a:path>
              </a:pathLst>
            </a:custGeom>
            <a:blipFill>
              <a:blip r:embed="rId5"/>
              <a:stretch>
                <a:fillRect l="-214862" r="-214862"/>
              </a:stretch>
            </a:blipFill>
          </p:spPr>
        </p:sp>
      </p:grpSp>
      <p:sp>
        <p:nvSpPr>
          <p:cNvPr id="16" name="TextBox 16"/>
          <p:cNvSpPr txBox="1"/>
          <p:nvPr/>
        </p:nvSpPr>
        <p:spPr>
          <a:xfrm>
            <a:off x="9494682" y="2175380"/>
            <a:ext cx="4420586" cy="6360716"/>
          </a:xfrm>
          <a:prstGeom prst="rect">
            <a:avLst/>
          </a:prstGeom>
        </p:spPr>
        <p:txBody>
          <a:bodyPr lIns="0" tIns="0" rIns="0" bIns="0" rtlCol="0" anchor="t">
            <a:spAutoFit/>
          </a:bodyPr>
          <a:lstStyle/>
          <a:p>
            <a:pPr>
              <a:lnSpc>
                <a:spcPts val="4050"/>
              </a:lnSpc>
            </a:pPr>
            <a:r>
              <a:rPr lang="en-US" sz="2699" spc="26" dirty="0" smtClean="0">
                <a:solidFill>
                  <a:srgbClr val="000000"/>
                </a:solidFill>
                <a:latin typeface="Space Mono"/>
              </a:rPr>
              <a:t>The </a:t>
            </a:r>
            <a:r>
              <a:rPr lang="en-US" sz="2699" spc="26" dirty="0">
                <a:solidFill>
                  <a:srgbClr val="000000"/>
                </a:solidFill>
                <a:latin typeface="Space Mono"/>
              </a:rPr>
              <a:t>entire project mainly consists of 3 modules, which are:</a:t>
            </a:r>
          </a:p>
          <a:p>
            <a:pPr>
              <a:lnSpc>
                <a:spcPts val="4049"/>
              </a:lnSpc>
            </a:pPr>
            <a:endParaRPr lang="en-US" sz="2699" spc="26" dirty="0">
              <a:solidFill>
                <a:srgbClr val="000000"/>
              </a:solidFill>
              <a:latin typeface="Space Mono"/>
            </a:endParaRPr>
          </a:p>
          <a:p>
            <a:pPr>
              <a:lnSpc>
                <a:spcPts val="4050"/>
              </a:lnSpc>
            </a:pPr>
            <a:r>
              <a:rPr lang="en-US" sz="2800" spc="8" dirty="0">
                <a:solidFill>
                  <a:srgbClr val="000000"/>
                </a:solidFill>
                <a:latin typeface="Space Mono"/>
              </a:rPr>
              <a:t>Admin module</a:t>
            </a:r>
          </a:p>
          <a:p>
            <a:pPr>
              <a:lnSpc>
                <a:spcPts val="4049"/>
              </a:lnSpc>
            </a:pPr>
            <a:endParaRPr lang="en-US" sz="899" spc="8" dirty="0">
              <a:solidFill>
                <a:srgbClr val="000000"/>
              </a:solidFill>
              <a:latin typeface="Space Mono"/>
            </a:endParaRPr>
          </a:p>
          <a:p>
            <a:pPr>
              <a:lnSpc>
                <a:spcPts val="4050"/>
              </a:lnSpc>
            </a:pPr>
            <a:r>
              <a:rPr lang="en-US" sz="2400" spc="8" dirty="0">
                <a:solidFill>
                  <a:srgbClr val="000000"/>
                </a:solidFill>
                <a:latin typeface="Space Mono"/>
              </a:rPr>
              <a:t>User module (Registration)</a:t>
            </a:r>
          </a:p>
          <a:p>
            <a:pPr>
              <a:lnSpc>
                <a:spcPts val="4049"/>
              </a:lnSpc>
            </a:pPr>
            <a:endParaRPr lang="en-US" sz="899" spc="8" dirty="0">
              <a:solidFill>
                <a:srgbClr val="000000"/>
              </a:solidFill>
              <a:latin typeface="Space Mono"/>
            </a:endParaRPr>
          </a:p>
          <a:p>
            <a:pPr>
              <a:lnSpc>
                <a:spcPts val="4049"/>
              </a:lnSpc>
            </a:pPr>
            <a:r>
              <a:rPr lang="en-US" sz="2800" spc="8" dirty="0">
                <a:solidFill>
                  <a:srgbClr val="000000"/>
                </a:solidFill>
                <a:latin typeface="Space Mono"/>
              </a:rPr>
              <a:t>Movie Review Module</a:t>
            </a:r>
          </a:p>
          <a:p>
            <a:pPr>
              <a:lnSpc>
                <a:spcPts val="4500"/>
              </a:lnSpc>
            </a:pPr>
            <a:r>
              <a:rPr lang="en-US" sz="1200" spc="12" dirty="0">
                <a:solidFill>
                  <a:srgbClr val="000000"/>
                </a:solidFill>
                <a:latin typeface="Space Mono"/>
              </a:rPr>
              <a:t>	</a:t>
            </a:r>
          </a:p>
          <a:p>
            <a:pPr>
              <a:lnSpc>
                <a:spcPts val="4500"/>
              </a:lnSpc>
            </a:pPr>
            <a:endParaRPr lang="en-US" sz="1200" spc="12" dirty="0">
              <a:solidFill>
                <a:srgbClr val="000000"/>
              </a:solidFill>
              <a:latin typeface="Space Mono"/>
            </a:endParaRPr>
          </a:p>
        </p:txBody>
      </p:sp>
      <p:grpSp>
        <p:nvGrpSpPr>
          <p:cNvPr id="17" name="Group 17"/>
          <p:cNvGrpSpPr>
            <a:grpSpLocks noChangeAspect="1"/>
          </p:cNvGrpSpPr>
          <p:nvPr/>
        </p:nvGrpSpPr>
        <p:grpSpPr>
          <a:xfrm>
            <a:off x="9227752" y="7804436"/>
            <a:ext cx="636035" cy="1006119"/>
            <a:chOff x="0" y="0"/>
            <a:chExt cx="2156460" cy="3411220"/>
          </a:xfrm>
        </p:grpSpPr>
        <p:sp>
          <p:nvSpPr>
            <p:cNvPr id="18" name="Freeform 18"/>
            <p:cNvSpPr/>
            <p:nvPr/>
          </p:nvSpPr>
          <p:spPr>
            <a:xfrm>
              <a:off x="0" y="0"/>
              <a:ext cx="2156460" cy="3412490"/>
            </a:xfrm>
            <a:custGeom>
              <a:avLst/>
              <a:gdLst/>
              <a:ahLst/>
              <a:cxnLst/>
              <a:rect l="l" t="t" r="r" b="b"/>
              <a:pathLst>
                <a:path w="2156460" h="3412490">
                  <a:moveTo>
                    <a:pt x="1846580" y="467360"/>
                  </a:moveTo>
                  <a:lnTo>
                    <a:pt x="1431290" y="467360"/>
                  </a:lnTo>
                  <a:cubicBezTo>
                    <a:pt x="1464310" y="353060"/>
                    <a:pt x="1493520" y="240030"/>
                    <a:pt x="1515110" y="129540"/>
                  </a:cubicBezTo>
                  <a:lnTo>
                    <a:pt x="1540510" y="0"/>
                  </a:lnTo>
                  <a:lnTo>
                    <a:pt x="793750" y="0"/>
                  </a:lnTo>
                  <a:lnTo>
                    <a:pt x="773430" y="81280"/>
                  </a:lnTo>
                  <a:cubicBezTo>
                    <a:pt x="728980" y="252730"/>
                    <a:pt x="679450" y="430530"/>
                    <a:pt x="623570" y="608330"/>
                  </a:cubicBezTo>
                  <a:cubicBezTo>
                    <a:pt x="568960" y="784860"/>
                    <a:pt x="509270" y="963930"/>
                    <a:pt x="444500" y="1137920"/>
                  </a:cubicBezTo>
                  <a:cubicBezTo>
                    <a:pt x="381000" y="1311910"/>
                    <a:pt x="311150" y="1482090"/>
                    <a:pt x="238760" y="1645920"/>
                  </a:cubicBezTo>
                  <a:cubicBezTo>
                    <a:pt x="166370" y="1808480"/>
                    <a:pt x="91440" y="1962150"/>
                    <a:pt x="12700" y="2103120"/>
                  </a:cubicBezTo>
                  <a:lnTo>
                    <a:pt x="0" y="2127250"/>
                  </a:lnTo>
                  <a:lnTo>
                    <a:pt x="0" y="2703830"/>
                  </a:lnTo>
                  <a:lnTo>
                    <a:pt x="1097280" y="2703830"/>
                  </a:lnTo>
                  <a:lnTo>
                    <a:pt x="1097280" y="3412490"/>
                  </a:lnTo>
                  <a:lnTo>
                    <a:pt x="1846580" y="3412490"/>
                  </a:lnTo>
                  <a:lnTo>
                    <a:pt x="1846580" y="2703830"/>
                  </a:lnTo>
                  <a:lnTo>
                    <a:pt x="2156460" y="2703830"/>
                  </a:lnTo>
                  <a:lnTo>
                    <a:pt x="2156460" y="2025650"/>
                  </a:lnTo>
                  <a:lnTo>
                    <a:pt x="1846580" y="2025650"/>
                  </a:lnTo>
                  <a:lnTo>
                    <a:pt x="1846580" y="467360"/>
                  </a:lnTo>
                  <a:close/>
                  <a:moveTo>
                    <a:pt x="1343660" y="746760"/>
                  </a:moveTo>
                  <a:cubicBezTo>
                    <a:pt x="1323340" y="817880"/>
                    <a:pt x="1299210" y="891540"/>
                    <a:pt x="1272540" y="967740"/>
                  </a:cubicBezTo>
                  <a:cubicBezTo>
                    <a:pt x="1245870" y="1042670"/>
                    <a:pt x="1219200" y="1116330"/>
                    <a:pt x="1191260" y="1187450"/>
                  </a:cubicBezTo>
                  <a:cubicBezTo>
                    <a:pt x="1163320" y="1257300"/>
                    <a:pt x="1135380" y="1322070"/>
                    <a:pt x="1107440" y="1379220"/>
                  </a:cubicBezTo>
                  <a:lnTo>
                    <a:pt x="1096010" y="1402080"/>
                  </a:lnTo>
                  <a:lnTo>
                    <a:pt x="1096010" y="2024380"/>
                  </a:lnTo>
                  <a:lnTo>
                    <a:pt x="762000" y="2024380"/>
                  </a:lnTo>
                  <a:cubicBezTo>
                    <a:pt x="765810" y="2018030"/>
                    <a:pt x="768350" y="2012950"/>
                    <a:pt x="772160" y="2006600"/>
                  </a:cubicBezTo>
                  <a:cubicBezTo>
                    <a:pt x="817880" y="1926590"/>
                    <a:pt x="867410" y="1833880"/>
                    <a:pt x="920750" y="1728470"/>
                  </a:cubicBezTo>
                  <a:cubicBezTo>
                    <a:pt x="974090" y="1624330"/>
                    <a:pt x="1029970" y="1506220"/>
                    <a:pt x="1087120" y="1379220"/>
                  </a:cubicBezTo>
                  <a:cubicBezTo>
                    <a:pt x="1144270" y="1252220"/>
                    <a:pt x="1200150" y="1118870"/>
                    <a:pt x="1254760" y="980440"/>
                  </a:cubicBezTo>
                  <a:cubicBezTo>
                    <a:pt x="1294130" y="880110"/>
                    <a:pt x="1329690" y="778510"/>
                    <a:pt x="1365250" y="675640"/>
                  </a:cubicBezTo>
                  <a:cubicBezTo>
                    <a:pt x="1358900" y="697230"/>
                    <a:pt x="1351280" y="721360"/>
                    <a:pt x="1343660" y="746760"/>
                  </a:cubicBezTo>
                  <a:close/>
                </a:path>
              </a:pathLst>
            </a:custGeom>
            <a:blipFill>
              <a:blip r:embed="rId5"/>
              <a:stretch>
                <a:fillRect l="-90662" r="-90662" b="-37"/>
              </a:stretch>
            </a:blipFill>
          </p:spPr>
        </p:sp>
      </p:grpSp>
      <p:sp>
        <p:nvSpPr>
          <p:cNvPr id="19" name="TextBox 19"/>
          <p:cNvSpPr txBox="1"/>
          <p:nvPr/>
        </p:nvSpPr>
        <p:spPr>
          <a:xfrm>
            <a:off x="15856409" y="1533974"/>
            <a:ext cx="1001039" cy="619125"/>
          </a:xfrm>
          <a:prstGeom prst="rect">
            <a:avLst/>
          </a:prstGeom>
        </p:spPr>
        <p:txBody>
          <a:bodyPr lIns="0" tIns="0" rIns="0" bIns="0" rtlCol="0" anchor="t">
            <a:spAutoFit/>
          </a:bodyPr>
          <a:lstStyle/>
          <a:p>
            <a:pPr algn="ctr">
              <a:lnSpc>
                <a:spcPts val="4800"/>
              </a:lnSpc>
            </a:pPr>
            <a:r>
              <a:rPr lang="en-US" sz="4000" spc="400">
                <a:solidFill>
                  <a:srgbClr val="FFFFFF"/>
                </a:solidFill>
                <a:latin typeface="Space Mono Bold"/>
              </a:rPr>
              <a:t>06</a:t>
            </a:r>
          </a:p>
        </p:txBody>
      </p:sp>
      <p:sp>
        <p:nvSpPr>
          <p:cNvPr id="20" name="TextBox 20"/>
          <p:cNvSpPr txBox="1"/>
          <p:nvPr/>
        </p:nvSpPr>
        <p:spPr>
          <a:xfrm rot="-5400000">
            <a:off x="14058418" y="6329164"/>
            <a:ext cx="4549397" cy="413385"/>
          </a:xfrm>
          <a:prstGeom prst="rect">
            <a:avLst/>
          </a:prstGeom>
        </p:spPr>
        <p:txBody>
          <a:bodyPr lIns="0" tIns="0" rIns="0" bIns="0" rtlCol="0" anchor="t">
            <a:spAutoFit/>
          </a:bodyPr>
          <a:lstStyle/>
          <a:p>
            <a:pPr>
              <a:lnSpc>
                <a:spcPts val="3359"/>
              </a:lnSpc>
            </a:pPr>
            <a:r>
              <a:rPr lang="en-US" sz="2400" spc="144">
                <a:solidFill>
                  <a:srgbClr val="241D27"/>
                </a:solidFill>
                <a:latin typeface="Space Mono"/>
              </a:rPr>
              <a:t>Project Red Mind</a:t>
            </a:r>
          </a:p>
        </p:txBody>
      </p:sp>
      <p:sp>
        <p:nvSpPr>
          <p:cNvPr id="21" name="TextBox 21"/>
          <p:cNvSpPr txBox="1"/>
          <p:nvPr/>
        </p:nvSpPr>
        <p:spPr>
          <a:xfrm>
            <a:off x="7737595" y="1052009"/>
            <a:ext cx="7634430" cy="796290"/>
          </a:xfrm>
          <a:prstGeom prst="rect">
            <a:avLst/>
          </a:prstGeom>
        </p:spPr>
        <p:txBody>
          <a:bodyPr lIns="0" tIns="0" rIns="0" bIns="0" rtlCol="0" anchor="t">
            <a:spAutoFit/>
          </a:bodyPr>
          <a:lstStyle/>
          <a:p>
            <a:pPr algn="ctr">
              <a:lnSpc>
                <a:spcPts val="6600"/>
              </a:lnSpc>
              <a:spcBef>
                <a:spcPct val="0"/>
              </a:spcBef>
            </a:pPr>
            <a:r>
              <a:rPr lang="en-US" sz="4400" spc="44">
                <a:solidFill>
                  <a:srgbClr val="000000"/>
                </a:solidFill>
                <a:latin typeface="Space Mono Bold"/>
              </a:rPr>
              <a:t>PROJECT ANALYSIS</a:t>
            </a:r>
          </a:p>
        </p:txBody>
      </p:sp>
      <p:sp>
        <p:nvSpPr>
          <p:cNvPr id="22" name="TextBox 22"/>
          <p:cNvSpPr txBox="1"/>
          <p:nvPr/>
        </p:nvSpPr>
        <p:spPr>
          <a:xfrm>
            <a:off x="6411607" y="7983646"/>
            <a:ext cx="9303908" cy="552450"/>
          </a:xfrm>
          <a:prstGeom prst="rect">
            <a:avLst/>
          </a:prstGeom>
        </p:spPr>
        <p:txBody>
          <a:bodyPr lIns="0" tIns="0" rIns="0" bIns="0" rtlCol="0" anchor="t">
            <a:spAutoFit/>
          </a:bodyPr>
          <a:lstStyle/>
          <a:p>
            <a:pPr algn="ctr">
              <a:lnSpc>
                <a:spcPts val="4500"/>
              </a:lnSpc>
            </a:pPr>
            <a:r>
              <a:rPr lang="en-US" sz="3000" spc="30">
                <a:solidFill>
                  <a:srgbClr val="000000"/>
                </a:solidFill>
                <a:latin typeface="Space Mono"/>
              </a:rPr>
              <a:t>System Design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sp>
        <p:nvSpPr>
          <p:cNvPr id="4" name="AutoShape 4"/>
          <p:cNvSpPr/>
          <p:nvPr/>
        </p:nvSpPr>
        <p:spPr>
          <a:xfrm>
            <a:off x="1028700" y="1028700"/>
            <a:ext cx="16230600" cy="2254557"/>
          </a:xfrm>
          <a:prstGeom prst="rect">
            <a:avLst/>
          </a:prstGeom>
          <a:solidFill>
            <a:srgbClr val="241D27">
              <a:alpha val="9804"/>
            </a:srgbClr>
          </a:solidFill>
        </p:spPr>
      </p:sp>
      <p:grpSp>
        <p:nvGrpSpPr>
          <p:cNvPr id="5" name="Group 5"/>
          <p:cNvGrpSpPr/>
          <p:nvPr/>
        </p:nvGrpSpPr>
        <p:grpSpPr>
          <a:xfrm>
            <a:off x="1028700" y="1028700"/>
            <a:ext cx="16230600" cy="2254557"/>
            <a:chOff x="0" y="0"/>
            <a:chExt cx="33090958" cy="4596592"/>
          </a:xfrm>
        </p:grpSpPr>
        <p:sp>
          <p:nvSpPr>
            <p:cNvPr id="6" name="Freeform 6"/>
            <p:cNvSpPr/>
            <p:nvPr/>
          </p:nvSpPr>
          <p:spPr>
            <a:xfrm>
              <a:off x="0" y="0"/>
              <a:ext cx="33090957" cy="4596592"/>
            </a:xfrm>
            <a:custGeom>
              <a:avLst/>
              <a:gdLst/>
              <a:ahLst/>
              <a:cxnLst/>
              <a:rect l="l" t="t" r="r" b="b"/>
              <a:pathLst>
                <a:path w="33090957" h="4596592">
                  <a:moveTo>
                    <a:pt x="0" y="0"/>
                  </a:moveTo>
                  <a:lnTo>
                    <a:pt x="0" y="4596592"/>
                  </a:lnTo>
                  <a:lnTo>
                    <a:pt x="33090957" y="4596592"/>
                  </a:lnTo>
                  <a:lnTo>
                    <a:pt x="33090957" y="0"/>
                  </a:lnTo>
                  <a:lnTo>
                    <a:pt x="0" y="0"/>
                  </a:lnTo>
                  <a:close/>
                  <a:moveTo>
                    <a:pt x="33029999" y="4535632"/>
                  </a:moveTo>
                  <a:lnTo>
                    <a:pt x="59690" y="4535632"/>
                  </a:lnTo>
                  <a:lnTo>
                    <a:pt x="59690" y="59690"/>
                  </a:lnTo>
                  <a:lnTo>
                    <a:pt x="33029999" y="59690"/>
                  </a:lnTo>
                  <a:lnTo>
                    <a:pt x="33029999" y="4535632"/>
                  </a:lnTo>
                  <a:close/>
                </a:path>
              </a:pathLst>
            </a:custGeom>
            <a:solidFill>
              <a:srgbClr val="241D27"/>
            </a:solidFill>
          </p:spPr>
        </p:sp>
      </p:grpSp>
      <p:sp>
        <p:nvSpPr>
          <p:cNvPr id="7" name="TextBox 7"/>
          <p:cNvSpPr txBox="1"/>
          <p:nvPr/>
        </p:nvSpPr>
        <p:spPr>
          <a:xfrm>
            <a:off x="12658479" y="1925474"/>
            <a:ext cx="3957529" cy="413385"/>
          </a:xfrm>
          <a:prstGeom prst="rect">
            <a:avLst/>
          </a:prstGeom>
        </p:spPr>
        <p:txBody>
          <a:bodyPr lIns="0" tIns="0" rIns="0" bIns="0" rtlCol="0" anchor="t">
            <a:spAutoFit/>
          </a:bodyPr>
          <a:lstStyle/>
          <a:p>
            <a:pPr algn="r">
              <a:lnSpc>
                <a:spcPts val="3359"/>
              </a:lnSpc>
            </a:pPr>
            <a:r>
              <a:rPr lang="en-US" sz="2400" spc="144">
                <a:solidFill>
                  <a:srgbClr val="241D27"/>
                </a:solidFill>
                <a:latin typeface="Space Mono"/>
              </a:rPr>
              <a:t>Project Red Mind</a:t>
            </a:r>
          </a:p>
        </p:txBody>
      </p:sp>
      <p:sp>
        <p:nvSpPr>
          <p:cNvPr id="8" name="TextBox 8"/>
          <p:cNvSpPr txBox="1"/>
          <p:nvPr/>
        </p:nvSpPr>
        <p:spPr>
          <a:xfrm>
            <a:off x="1877677" y="1584479"/>
            <a:ext cx="9966805" cy="114300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Admin Module</a:t>
            </a:r>
          </a:p>
        </p:txBody>
      </p:sp>
      <p:grpSp>
        <p:nvGrpSpPr>
          <p:cNvPr id="9" name="Group 9"/>
          <p:cNvGrpSpPr/>
          <p:nvPr/>
        </p:nvGrpSpPr>
        <p:grpSpPr>
          <a:xfrm>
            <a:off x="1877677" y="3977922"/>
            <a:ext cx="4242218" cy="4732997"/>
            <a:chOff x="0" y="0"/>
            <a:chExt cx="5656291" cy="6310662"/>
          </a:xfrm>
        </p:grpSpPr>
        <p:sp>
          <p:nvSpPr>
            <p:cNvPr id="10" name="TextBox 10"/>
            <p:cNvSpPr txBox="1"/>
            <p:nvPr/>
          </p:nvSpPr>
          <p:spPr>
            <a:xfrm>
              <a:off x="0" y="-76200"/>
              <a:ext cx="5656291" cy="746760"/>
            </a:xfrm>
            <a:prstGeom prst="rect">
              <a:avLst/>
            </a:prstGeom>
          </p:spPr>
          <p:txBody>
            <a:bodyPr lIns="0" tIns="0" rIns="0" bIns="0" rtlCol="0" anchor="t">
              <a:spAutoFit/>
            </a:bodyPr>
            <a:lstStyle/>
            <a:p>
              <a:pPr>
                <a:lnSpc>
                  <a:spcPts val="4620"/>
                </a:lnSpc>
              </a:pPr>
              <a:r>
                <a:rPr lang="en-US" sz="3300" spc="363">
                  <a:solidFill>
                    <a:srgbClr val="241D27"/>
                  </a:solidFill>
                  <a:latin typeface="Space Mono"/>
                </a:rPr>
                <a:t>DASHBOARD</a:t>
              </a:r>
            </a:p>
          </p:txBody>
        </p:sp>
        <p:sp>
          <p:nvSpPr>
            <p:cNvPr id="11" name="TextBox 11"/>
            <p:cNvSpPr txBox="1"/>
            <p:nvPr/>
          </p:nvSpPr>
          <p:spPr>
            <a:xfrm>
              <a:off x="0" y="1033812"/>
              <a:ext cx="5656291" cy="5276850"/>
            </a:xfrm>
            <a:prstGeom prst="rect">
              <a:avLst/>
            </a:prstGeom>
          </p:spPr>
          <p:txBody>
            <a:bodyPr lIns="0" tIns="0" rIns="0" bIns="0" rtlCol="0" anchor="t">
              <a:spAutoFit/>
            </a:bodyPr>
            <a:lstStyle/>
            <a:p>
              <a:pPr>
                <a:lnSpc>
                  <a:spcPts val="4500"/>
                </a:lnSpc>
              </a:pPr>
              <a:r>
                <a:rPr lang="en-US" sz="3000" spc="30">
                  <a:solidFill>
                    <a:srgbClr val="241D27"/>
                  </a:solidFill>
                  <a:latin typeface="Space Mono"/>
                </a:rPr>
                <a:t>In this section, the admin can view the total number of users, movies according to years and their genres.</a:t>
              </a:r>
            </a:p>
          </p:txBody>
        </p:sp>
      </p:grpSp>
      <p:grpSp>
        <p:nvGrpSpPr>
          <p:cNvPr id="12" name="Group 12"/>
          <p:cNvGrpSpPr/>
          <p:nvPr/>
        </p:nvGrpSpPr>
        <p:grpSpPr>
          <a:xfrm>
            <a:off x="6861080" y="3977922"/>
            <a:ext cx="4404038" cy="4732997"/>
            <a:chOff x="0" y="0"/>
            <a:chExt cx="5872051" cy="6310662"/>
          </a:xfrm>
        </p:grpSpPr>
        <p:sp>
          <p:nvSpPr>
            <p:cNvPr id="13" name="TextBox 13"/>
            <p:cNvSpPr txBox="1"/>
            <p:nvPr/>
          </p:nvSpPr>
          <p:spPr>
            <a:xfrm>
              <a:off x="0" y="-76200"/>
              <a:ext cx="5872051" cy="746760"/>
            </a:xfrm>
            <a:prstGeom prst="rect">
              <a:avLst/>
            </a:prstGeom>
          </p:spPr>
          <p:txBody>
            <a:bodyPr lIns="0" tIns="0" rIns="0" bIns="0" rtlCol="0" anchor="t">
              <a:spAutoFit/>
            </a:bodyPr>
            <a:lstStyle/>
            <a:p>
              <a:pPr>
                <a:lnSpc>
                  <a:spcPts val="4620"/>
                </a:lnSpc>
              </a:pPr>
              <a:r>
                <a:rPr lang="en-US" sz="3300" spc="363">
                  <a:solidFill>
                    <a:srgbClr val="241D27"/>
                  </a:solidFill>
                  <a:latin typeface="Space Mono"/>
                </a:rPr>
                <a:t>MOVIES</a:t>
              </a:r>
            </a:p>
          </p:txBody>
        </p:sp>
        <p:sp>
          <p:nvSpPr>
            <p:cNvPr id="14" name="TextBox 14"/>
            <p:cNvSpPr txBox="1"/>
            <p:nvPr/>
          </p:nvSpPr>
          <p:spPr>
            <a:xfrm>
              <a:off x="0" y="1033812"/>
              <a:ext cx="5872051" cy="5276850"/>
            </a:xfrm>
            <a:prstGeom prst="rect">
              <a:avLst/>
            </a:prstGeom>
          </p:spPr>
          <p:txBody>
            <a:bodyPr lIns="0" tIns="0" rIns="0" bIns="0" rtlCol="0" anchor="t">
              <a:spAutoFit/>
            </a:bodyPr>
            <a:lstStyle/>
            <a:p>
              <a:pPr>
                <a:lnSpc>
                  <a:spcPts val="4500"/>
                </a:lnSpc>
              </a:pPr>
              <a:r>
                <a:rPr lang="en-US" sz="3000" spc="30">
                  <a:solidFill>
                    <a:srgbClr val="241D27"/>
                  </a:solidFill>
                  <a:latin typeface="Space Mono"/>
                </a:rPr>
                <a:t>In this section, the admin can add any movie specialization and manage according to requirement. (Add/Update).</a:t>
              </a:r>
            </a:p>
          </p:txBody>
        </p:sp>
      </p:grpSp>
      <p:grpSp>
        <p:nvGrpSpPr>
          <p:cNvPr id="15" name="Group 15"/>
          <p:cNvGrpSpPr/>
          <p:nvPr/>
        </p:nvGrpSpPr>
        <p:grpSpPr>
          <a:xfrm>
            <a:off x="11844482" y="3977922"/>
            <a:ext cx="4242218" cy="4732997"/>
            <a:chOff x="0" y="0"/>
            <a:chExt cx="5656291" cy="6310662"/>
          </a:xfrm>
        </p:grpSpPr>
        <p:sp>
          <p:nvSpPr>
            <p:cNvPr id="16" name="TextBox 16"/>
            <p:cNvSpPr txBox="1"/>
            <p:nvPr/>
          </p:nvSpPr>
          <p:spPr>
            <a:xfrm>
              <a:off x="0" y="-76200"/>
              <a:ext cx="5656291" cy="746760"/>
            </a:xfrm>
            <a:prstGeom prst="rect">
              <a:avLst/>
            </a:prstGeom>
          </p:spPr>
          <p:txBody>
            <a:bodyPr lIns="0" tIns="0" rIns="0" bIns="0" rtlCol="0" anchor="t">
              <a:spAutoFit/>
            </a:bodyPr>
            <a:lstStyle/>
            <a:p>
              <a:pPr>
                <a:lnSpc>
                  <a:spcPts val="4620"/>
                </a:lnSpc>
              </a:pPr>
              <a:r>
                <a:rPr lang="en-US" sz="3300" spc="363">
                  <a:solidFill>
                    <a:srgbClr val="241D27"/>
                  </a:solidFill>
                  <a:latin typeface="Space Mono"/>
                </a:rPr>
                <a:t>USERS</a:t>
              </a:r>
            </a:p>
          </p:txBody>
        </p:sp>
        <p:sp>
          <p:nvSpPr>
            <p:cNvPr id="17" name="TextBox 17"/>
            <p:cNvSpPr txBox="1"/>
            <p:nvPr/>
          </p:nvSpPr>
          <p:spPr>
            <a:xfrm>
              <a:off x="0" y="1033812"/>
              <a:ext cx="5656291" cy="5276850"/>
            </a:xfrm>
            <a:prstGeom prst="rect">
              <a:avLst/>
            </a:prstGeom>
          </p:spPr>
          <p:txBody>
            <a:bodyPr lIns="0" tIns="0" rIns="0" bIns="0" rtlCol="0" anchor="t">
              <a:spAutoFit/>
            </a:bodyPr>
            <a:lstStyle/>
            <a:p>
              <a:pPr>
                <a:lnSpc>
                  <a:spcPts val="4500"/>
                </a:lnSpc>
              </a:pPr>
              <a:r>
                <a:rPr lang="en-US" sz="3000" spc="30">
                  <a:solidFill>
                    <a:srgbClr val="241D27"/>
                  </a:solidFill>
                  <a:latin typeface="Space Mono"/>
                </a:rPr>
                <a:t>In this section, the admin can view users' details and also have the right to delete irrelevant users</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33090958" cy="16778514"/>
          </a:xfrm>
        </p:grpSpPr>
        <p:sp>
          <p:nvSpPr>
            <p:cNvPr id="3" name="Freeform 3"/>
            <p:cNvSpPr/>
            <p:nvPr/>
          </p:nvSpPr>
          <p:spPr>
            <a:xfrm>
              <a:off x="0" y="0"/>
              <a:ext cx="33090957" cy="16778514"/>
            </a:xfrm>
            <a:custGeom>
              <a:avLst/>
              <a:gdLst/>
              <a:ahLst/>
              <a:cxnLst/>
              <a:rect l="l" t="t" r="r" b="b"/>
              <a:pathLst>
                <a:path w="33090957" h="16778514">
                  <a:moveTo>
                    <a:pt x="0" y="0"/>
                  </a:moveTo>
                  <a:lnTo>
                    <a:pt x="0" y="16778514"/>
                  </a:lnTo>
                  <a:lnTo>
                    <a:pt x="33090957" y="16778514"/>
                  </a:lnTo>
                  <a:lnTo>
                    <a:pt x="33090957" y="0"/>
                  </a:lnTo>
                  <a:lnTo>
                    <a:pt x="0" y="0"/>
                  </a:lnTo>
                  <a:close/>
                  <a:moveTo>
                    <a:pt x="33029999" y="16717555"/>
                  </a:moveTo>
                  <a:lnTo>
                    <a:pt x="59690" y="16717555"/>
                  </a:lnTo>
                  <a:lnTo>
                    <a:pt x="59690" y="59690"/>
                  </a:lnTo>
                  <a:lnTo>
                    <a:pt x="33029999" y="59690"/>
                  </a:lnTo>
                  <a:lnTo>
                    <a:pt x="33029999" y="16717555"/>
                  </a:lnTo>
                  <a:close/>
                </a:path>
              </a:pathLst>
            </a:custGeom>
            <a:solidFill>
              <a:srgbClr val="241D27"/>
            </a:solidFill>
          </p:spPr>
        </p:sp>
      </p:grpSp>
      <p:sp>
        <p:nvSpPr>
          <p:cNvPr id="4" name="AutoShape 4"/>
          <p:cNvSpPr/>
          <p:nvPr/>
        </p:nvSpPr>
        <p:spPr>
          <a:xfrm>
            <a:off x="1028700" y="1028700"/>
            <a:ext cx="16230600" cy="2254557"/>
          </a:xfrm>
          <a:prstGeom prst="rect">
            <a:avLst/>
          </a:prstGeom>
          <a:solidFill>
            <a:srgbClr val="241D27">
              <a:alpha val="9804"/>
            </a:srgbClr>
          </a:solidFill>
        </p:spPr>
      </p:sp>
      <p:grpSp>
        <p:nvGrpSpPr>
          <p:cNvPr id="5" name="Group 5"/>
          <p:cNvGrpSpPr/>
          <p:nvPr/>
        </p:nvGrpSpPr>
        <p:grpSpPr>
          <a:xfrm>
            <a:off x="1028700" y="1028700"/>
            <a:ext cx="16230600" cy="2254557"/>
            <a:chOff x="0" y="0"/>
            <a:chExt cx="33090958" cy="4596592"/>
          </a:xfrm>
        </p:grpSpPr>
        <p:sp>
          <p:nvSpPr>
            <p:cNvPr id="6" name="Freeform 6"/>
            <p:cNvSpPr/>
            <p:nvPr/>
          </p:nvSpPr>
          <p:spPr>
            <a:xfrm>
              <a:off x="0" y="0"/>
              <a:ext cx="33090957" cy="4596592"/>
            </a:xfrm>
            <a:custGeom>
              <a:avLst/>
              <a:gdLst/>
              <a:ahLst/>
              <a:cxnLst/>
              <a:rect l="l" t="t" r="r" b="b"/>
              <a:pathLst>
                <a:path w="33090957" h="4596592">
                  <a:moveTo>
                    <a:pt x="0" y="0"/>
                  </a:moveTo>
                  <a:lnTo>
                    <a:pt x="0" y="4596592"/>
                  </a:lnTo>
                  <a:lnTo>
                    <a:pt x="33090957" y="4596592"/>
                  </a:lnTo>
                  <a:lnTo>
                    <a:pt x="33090957" y="0"/>
                  </a:lnTo>
                  <a:lnTo>
                    <a:pt x="0" y="0"/>
                  </a:lnTo>
                  <a:close/>
                  <a:moveTo>
                    <a:pt x="33029999" y="4535632"/>
                  </a:moveTo>
                  <a:lnTo>
                    <a:pt x="59690" y="4535632"/>
                  </a:lnTo>
                  <a:lnTo>
                    <a:pt x="59690" y="59690"/>
                  </a:lnTo>
                  <a:lnTo>
                    <a:pt x="33029999" y="59690"/>
                  </a:lnTo>
                  <a:lnTo>
                    <a:pt x="33029999" y="4535632"/>
                  </a:lnTo>
                  <a:close/>
                </a:path>
              </a:pathLst>
            </a:custGeom>
            <a:solidFill>
              <a:srgbClr val="241D27"/>
            </a:solidFill>
          </p:spPr>
        </p:sp>
      </p:grpSp>
      <p:sp>
        <p:nvSpPr>
          <p:cNvPr id="7" name="TextBox 7"/>
          <p:cNvSpPr txBox="1"/>
          <p:nvPr/>
        </p:nvSpPr>
        <p:spPr>
          <a:xfrm>
            <a:off x="12658479" y="1925474"/>
            <a:ext cx="3957529" cy="413385"/>
          </a:xfrm>
          <a:prstGeom prst="rect">
            <a:avLst/>
          </a:prstGeom>
        </p:spPr>
        <p:txBody>
          <a:bodyPr lIns="0" tIns="0" rIns="0" bIns="0" rtlCol="0" anchor="t">
            <a:spAutoFit/>
          </a:bodyPr>
          <a:lstStyle/>
          <a:p>
            <a:pPr algn="r">
              <a:lnSpc>
                <a:spcPts val="3359"/>
              </a:lnSpc>
            </a:pPr>
            <a:r>
              <a:rPr lang="en-US" sz="2400" spc="144">
                <a:solidFill>
                  <a:srgbClr val="241D27"/>
                </a:solidFill>
                <a:latin typeface="Space Mono"/>
              </a:rPr>
              <a:t>Project Red Mind</a:t>
            </a:r>
          </a:p>
        </p:txBody>
      </p:sp>
      <p:sp>
        <p:nvSpPr>
          <p:cNvPr id="8" name="TextBox 8"/>
          <p:cNvSpPr txBox="1"/>
          <p:nvPr/>
        </p:nvSpPr>
        <p:spPr>
          <a:xfrm>
            <a:off x="1877677" y="1584479"/>
            <a:ext cx="9966805" cy="1143000"/>
          </a:xfrm>
          <a:prstGeom prst="rect">
            <a:avLst/>
          </a:prstGeom>
        </p:spPr>
        <p:txBody>
          <a:bodyPr lIns="0" tIns="0" rIns="0" bIns="0" rtlCol="0" anchor="t">
            <a:spAutoFit/>
          </a:bodyPr>
          <a:lstStyle/>
          <a:p>
            <a:pPr>
              <a:lnSpc>
                <a:spcPts val="9000"/>
              </a:lnSpc>
            </a:pPr>
            <a:r>
              <a:rPr lang="en-US" sz="7500" spc="225">
                <a:solidFill>
                  <a:srgbClr val="241D27"/>
                </a:solidFill>
                <a:latin typeface="Space Mono Bold"/>
              </a:rPr>
              <a:t>Admin Module</a:t>
            </a:r>
          </a:p>
        </p:txBody>
      </p:sp>
      <p:grpSp>
        <p:nvGrpSpPr>
          <p:cNvPr id="9" name="Group 9"/>
          <p:cNvGrpSpPr/>
          <p:nvPr/>
        </p:nvGrpSpPr>
        <p:grpSpPr>
          <a:xfrm>
            <a:off x="1877677" y="4009181"/>
            <a:ext cx="4242218" cy="4161497"/>
            <a:chOff x="0" y="0"/>
            <a:chExt cx="5656291" cy="5548662"/>
          </a:xfrm>
        </p:grpSpPr>
        <p:sp>
          <p:nvSpPr>
            <p:cNvPr id="10" name="TextBox 10"/>
            <p:cNvSpPr txBox="1"/>
            <p:nvPr/>
          </p:nvSpPr>
          <p:spPr>
            <a:xfrm>
              <a:off x="0" y="-76200"/>
              <a:ext cx="5656291" cy="746760"/>
            </a:xfrm>
            <a:prstGeom prst="rect">
              <a:avLst/>
            </a:prstGeom>
          </p:spPr>
          <p:txBody>
            <a:bodyPr lIns="0" tIns="0" rIns="0" bIns="0" rtlCol="0" anchor="t">
              <a:spAutoFit/>
            </a:bodyPr>
            <a:lstStyle/>
            <a:p>
              <a:pPr>
                <a:lnSpc>
                  <a:spcPts val="4620"/>
                </a:lnSpc>
              </a:pPr>
              <a:r>
                <a:rPr lang="en-US" sz="3300" spc="363">
                  <a:solidFill>
                    <a:srgbClr val="241D27"/>
                  </a:solidFill>
                  <a:latin typeface="Space Mono"/>
                </a:rPr>
                <a:t>CONTACT US</a:t>
              </a:r>
            </a:p>
          </p:txBody>
        </p:sp>
        <p:sp>
          <p:nvSpPr>
            <p:cNvPr id="11" name="TextBox 11"/>
            <p:cNvSpPr txBox="1"/>
            <p:nvPr/>
          </p:nvSpPr>
          <p:spPr>
            <a:xfrm>
              <a:off x="0" y="1033812"/>
              <a:ext cx="5656291" cy="4514850"/>
            </a:xfrm>
            <a:prstGeom prst="rect">
              <a:avLst/>
            </a:prstGeom>
          </p:spPr>
          <p:txBody>
            <a:bodyPr lIns="0" tIns="0" rIns="0" bIns="0" rtlCol="0" anchor="t">
              <a:spAutoFit/>
            </a:bodyPr>
            <a:lstStyle/>
            <a:p>
              <a:pPr>
                <a:lnSpc>
                  <a:spcPts val="4500"/>
                </a:lnSpc>
              </a:pPr>
              <a:r>
                <a:rPr lang="en-US" sz="3000" spc="30">
                  <a:solidFill>
                    <a:srgbClr val="241D27"/>
                  </a:solidFill>
                  <a:latin typeface="Space Mono"/>
                </a:rPr>
                <a:t>	In this section, the admin can view queries that are sent by the users.</a:t>
              </a:r>
            </a:p>
            <a:p>
              <a:pPr>
                <a:lnSpc>
                  <a:spcPts val="4500"/>
                </a:lnSpc>
              </a:pPr>
              <a:endParaRPr lang="en-US" sz="3000" spc="30">
                <a:solidFill>
                  <a:srgbClr val="241D27"/>
                </a:solidFill>
                <a:latin typeface="Space Mono"/>
              </a:endParaRPr>
            </a:p>
          </p:txBody>
        </p:sp>
      </p:grpSp>
      <p:grpSp>
        <p:nvGrpSpPr>
          <p:cNvPr id="12" name="Group 12"/>
          <p:cNvGrpSpPr/>
          <p:nvPr/>
        </p:nvGrpSpPr>
        <p:grpSpPr>
          <a:xfrm>
            <a:off x="12214339" y="4009181"/>
            <a:ext cx="4242218" cy="4748237"/>
            <a:chOff x="0" y="0"/>
            <a:chExt cx="5656291" cy="6330982"/>
          </a:xfrm>
        </p:grpSpPr>
        <p:sp>
          <p:nvSpPr>
            <p:cNvPr id="13" name="TextBox 13"/>
            <p:cNvSpPr txBox="1"/>
            <p:nvPr/>
          </p:nvSpPr>
          <p:spPr>
            <a:xfrm>
              <a:off x="0" y="-76200"/>
              <a:ext cx="5656291" cy="1529080"/>
            </a:xfrm>
            <a:prstGeom prst="rect">
              <a:avLst/>
            </a:prstGeom>
          </p:spPr>
          <p:txBody>
            <a:bodyPr lIns="0" tIns="0" rIns="0" bIns="0" rtlCol="0" anchor="t">
              <a:spAutoFit/>
            </a:bodyPr>
            <a:lstStyle/>
            <a:p>
              <a:pPr algn="ctr">
                <a:lnSpc>
                  <a:spcPts val="4620"/>
                </a:lnSpc>
              </a:pPr>
              <a:r>
                <a:rPr lang="en-US" sz="3300" spc="363">
                  <a:solidFill>
                    <a:srgbClr val="241D27"/>
                  </a:solidFill>
                  <a:latin typeface="Space Mono"/>
                </a:rPr>
                <a:t>USER SESSION LOGS</a:t>
              </a:r>
            </a:p>
          </p:txBody>
        </p:sp>
        <p:sp>
          <p:nvSpPr>
            <p:cNvPr id="14" name="TextBox 14"/>
            <p:cNvSpPr txBox="1"/>
            <p:nvPr/>
          </p:nvSpPr>
          <p:spPr>
            <a:xfrm>
              <a:off x="0" y="1816132"/>
              <a:ext cx="5656291" cy="4514850"/>
            </a:xfrm>
            <a:prstGeom prst="rect">
              <a:avLst/>
            </a:prstGeom>
          </p:spPr>
          <p:txBody>
            <a:bodyPr lIns="0" tIns="0" rIns="0" bIns="0" rtlCol="0" anchor="t">
              <a:spAutoFit/>
            </a:bodyPr>
            <a:lstStyle/>
            <a:p>
              <a:pPr>
                <a:lnSpc>
                  <a:spcPts val="4500"/>
                </a:lnSpc>
              </a:pPr>
              <a:r>
                <a:rPr lang="en-US" sz="3000" spc="30">
                  <a:solidFill>
                    <a:srgbClr val="241D27"/>
                  </a:solidFill>
                  <a:latin typeface="Space Mono"/>
                </a:rPr>
                <a:t>	In this section, the admin can see the login and logout times of the user.</a:t>
              </a:r>
            </a:p>
            <a:p>
              <a:pPr>
                <a:lnSpc>
                  <a:spcPts val="4500"/>
                </a:lnSpc>
              </a:pPr>
              <a:endParaRPr lang="en-US" sz="3000" spc="30">
                <a:solidFill>
                  <a:srgbClr val="241D27"/>
                </a:solidFill>
                <a:latin typeface="Space Mono"/>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2077</TotalTime>
  <Words>1318</Words>
  <Application>Microsoft Office PowerPoint</Application>
  <PresentationFormat>Custom</PresentationFormat>
  <Paragraphs>162</Paragraphs>
  <Slides>25</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25</vt:i4>
      </vt:variant>
    </vt:vector>
  </HeadingPairs>
  <TitlesOfParts>
    <vt:vector size="42" baseType="lpstr">
      <vt:lpstr>Arimo</vt:lpstr>
      <vt:lpstr>DM Sans</vt:lpstr>
      <vt:lpstr>Open Sans Light Bold</vt:lpstr>
      <vt:lpstr>Space Mono Bold Italics</vt:lpstr>
      <vt:lpstr>Arimo Italics</vt:lpstr>
      <vt:lpstr>DM Sans Bold</vt:lpstr>
      <vt:lpstr>Space Mono</vt:lpstr>
      <vt:lpstr>Barlow Bold Bold</vt:lpstr>
      <vt:lpstr>Space Mono Bold</vt:lpstr>
      <vt:lpstr>Arimo Bold Italics</vt:lpstr>
      <vt:lpstr>Arial</vt:lpstr>
      <vt:lpstr>Arimo Bold</vt:lpstr>
      <vt:lpstr>Calibri</vt:lpstr>
      <vt:lpstr>Open Sans Light</vt:lpstr>
      <vt:lpstr>Space Mono Italics</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Prm p 2</dc:title>
  <cp:lastModifiedBy>User</cp:lastModifiedBy>
  <cp:revision>4</cp:revision>
  <dcterms:created xsi:type="dcterms:W3CDTF">2006-08-16T00:00:00Z</dcterms:created>
  <dcterms:modified xsi:type="dcterms:W3CDTF">2021-05-25T19:22:16Z</dcterms:modified>
  <dc:identifier>DAEeqgYCnJc</dc:identifier>
</cp:coreProperties>
</file>